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70" r:id="rId10"/>
    <p:sldId id="264"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82" r:id="rId24"/>
    <p:sldId id="283" r:id="rId25"/>
    <p:sldId id="278" r:id="rId26"/>
    <p:sldId id="279" r:id="rId27"/>
    <p:sldId id="280" r:id="rId28"/>
    <p:sldId id="284" r:id="rId29"/>
    <p:sldId id="281" r:id="rId30"/>
    <p:sldId id="286" r:id="rId31"/>
    <p:sldId id="289" r:id="rId32"/>
    <p:sldId id="285" r:id="rId33"/>
    <p:sldId id="287" r:id="rId34"/>
    <p:sldId id="288" r:id="rId35"/>
    <p:sldId id="290" r:id="rId36"/>
    <p:sldId id="291" r:id="rId37"/>
    <p:sldId id="292" r:id="rId38"/>
    <p:sldId id="293" r:id="rId39"/>
    <p:sldId id="294" r:id="rId40"/>
    <p:sldId id="295" r:id="rId41"/>
    <p:sldId id="296" r:id="rId42"/>
    <p:sldId id="297" r:id="rId43"/>
  </p:sldIdLst>
  <p:sldSz cx="9144000" cy="5143500" type="screen16x9"/>
  <p:notesSz cx="6858000" cy="9144000"/>
  <p:defaultTextStyle>
    <a:lvl1pPr marL="0" algn="l" rtl="0" latinLnBrk="0">
      <a:defRPr lang="es-ES" sz="1800" kern="1200">
        <a:solidFill>
          <a:schemeClr val="tx1"/>
        </a:solidFill>
        <a:latin typeface="+mn-lt"/>
        <a:ea typeface="+mn-ea"/>
        <a:cs typeface="+mn-cs"/>
      </a:defRPr>
    </a:lvl1pPr>
    <a:lvl2pPr marL="457200" algn="l" rtl="0" latinLnBrk="0">
      <a:defRPr lang="es-ES" sz="1800" kern="1200">
        <a:solidFill>
          <a:schemeClr val="tx1"/>
        </a:solidFill>
        <a:latin typeface="+mn-lt"/>
        <a:ea typeface="+mn-ea"/>
        <a:cs typeface="+mn-cs"/>
      </a:defRPr>
    </a:lvl2pPr>
    <a:lvl3pPr marL="914400" algn="l" rtl="0" latinLnBrk="0">
      <a:defRPr lang="es-ES" sz="1800" kern="1200">
        <a:solidFill>
          <a:schemeClr val="tx1"/>
        </a:solidFill>
        <a:latin typeface="+mn-lt"/>
        <a:ea typeface="+mn-ea"/>
        <a:cs typeface="+mn-cs"/>
      </a:defRPr>
    </a:lvl3pPr>
    <a:lvl4pPr marL="1371600" algn="l" rtl="0" latinLnBrk="0">
      <a:defRPr lang="es-ES" sz="1800" kern="1200">
        <a:solidFill>
          <a:schemeClr val="tx1"/>
        </a:solidFill>
        <a:latin typeface="+mn-lt"/>
        <a:ea typeface="+mn-ea"/>
        <a:cs typeface="+mn-cs"/>
      </a:defRPr>
    </a:lvl4pPr>
    <a:lvl5pPr marL="1828800" algn="l" rtl="0" latinLnBrk="0">
      <a:defRPr lang="es-ES" sz="1800" kern="1200">
        <a:solidFill>
          <a:schemeClr val="tx1"/>
        </a:solidFill>
        <a:latin typeface="+mn-lt"/>
        <a:ea typeface="+mn-ea"/>
        <a:cs typeface="+mn-cs"/>
      </a:defRPr>
    </a:lvl5pPr>
    <a:lvl6pPr marL="2286000" algn="l" rtl="0" latinLnBrk="0">
      <a:defRPr lang="es-ES" sz="1800" kern="1200">
        <a:solidFill>
          <a:schemeClr val="tx1"/>
        </a:solidFill>
        <a:latin typeface="+mn-lt"/>
        <a:ea typeface="+mn-ea"/>
        <a:cs typeface="+mn-cs"/>
      </a:defRPr>
    </a:lvl6pPr>
    <a:lvl7pPr marL="2743200" algn="l" rtl="0" latinLnBrk="0">
      <a:defRPr lang="es-ES" sz="1800" kern="1200">
        <a:solidFill>
          <a:schemeClr val="tx1"/>
        </a:solidFill>
        <a:latin typeface="+mn-lt"/>
        <a:ea typeface="+mn-ea"/>
        <a:cs typeface="+mn-cs"/>
      </a:defRPr>
    </a:lvl7pPr>
    <a:lvl8pPr marL="3200400" algn="l" rtl="0" latinLnBrk="0">
      <a:defRPr lang="es-ES" sz="1800" kern="1200">
        <a:solidFill>
          <a:schemeClr val="tx1"/>
        </a:solidFill>
        <a:latin typeface="+mn-lt"/>
        <a:ea typeface="+mn-ea"/>
        <a:cs typeface="+mn-cs"/>
      </a:defRPr>
    </a:lvl8pPr>
    <a:lvl9pPr marL="3657600" algn="l" rtl="0" latinLnBrk="0">
      <a:defRPr lang="es-ES"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Estilo oscuro 1 - Énfasis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38" autoAdjust="0"/>
    <p:restoredTop sz="89695" autoAdjust="0"/>
  </p:normalViewPr>
  <p:slideViewPr>
    <p:cSldViewPr>
      <p:cViewPr varScale="1">
        <p:scale>
          <a:sx n="109" d="100"/>
          <a:sy n="109" d="100"/>
        </p:scale>
        <p:origin x="648" y="10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latinLnBrk="0">
              <a:defRPr lang="es-ES" sz="1200"/>
            </a:lvl1pPr>
            <a:extLst/>
          </a:lstStyle>
          <a:p>
            <a:endParaRPr lang="es-E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latinLnBrk="0">
              <a:defRPr lang="es-ES" sz="1200"/>
            </a:lvl1pPr>
            <a:extLst/>
          </a:lstStyle>
          <a:p>
            <a:fld id="{A8ADFD5B-A66C-449C-B6E8-FB716D07777D}" type="datetimeFigureOut">
              <a:rPr lang="es-NI"/>
              <a:pPr/>
              <a:t>22/08/2016</a:t>
            </a:fld>
            <a:endParaRPr lang="es-E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s-E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latinLnBrk="0">
              <a:defRPr lang="es-ES" sz="1200"/>
            </a:lvl1pPr>
            <a:extLst/>
          </a:lstStyle>
          <a:p>
            <a:endParaRPr lang="es-E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es-ES" sz="1200"/>
            </a:lvl1pPr>
            <a:extLst/>
          </a:lstStyle>
          <a:p>
            <a:fld id="{CA5D3BF3-D352-46FC-8343-31F56E6730EA}" type="slidenum">
              <a:rPr/>
              <a:pPr/>
              <a:t>‹Nº›</a:t>
            </a:fld>
            <a:endParaRPr lang="es-ES"/>
          </a:p>
        </p:txBody>
      </p:sp>
    </p:spTree>
    <p:extLst>
      <p:ext uri="{BB962C8B-B14F-4D97-AF65-F5344CB8AC3E}">
        <p14:creationId xmlns:p14="http://schemas.microsoft.com/office/powerpoint/2010/main" val="2385139918"/>
      </p:ext>
    </p:extLst>
  </p:cSld>
  <p:clrMap bg1="lt1" tx1="dk1" bg2="lt2" tx2="dk2" accent1="accent1" accent2="accent2" accent3="accent3" accent4="accent4" accent5="accent5" accent6="accent6" hlink="hlink" folHlink="folHlink"/>
  <p:notesStyle>
    <a:lvl1pPr marL="0" algn="l" rtl="0" latinLnBrk="0">
      <a:defRPr lang="es-ES" sz="1200" kern="1200">
        <a:solidFill>
          <a:schemeClr val="tx1"/>
        </a:solidFill>
        <a:latin typeface="+mn-lt"/>
        <a:ea typeface="+mn-ea"/>
        <a:cs typeface="+mn-cs"/>
      </a:defRPr>
    </a:lvl1pPr>
    <a:lvl2pPr marL="457200" algn="l" rtl="0" latinLnBrk="0">
      <a:defRPr lang="es-ES" sz="1200" kern="1200">
        <a:solidFill>
          <a:schemeClr val="tx1"/>
        </a:solidFill>
        <a:latin typeface="+mn-lt"/>
        <a:ea typeface="+mn-ea"/>
        <a:cs typeface="+mn-cs"/>
      </a:defRPr>
    </a:lvl2pPr>
    <a:lvl3pPr marL="914400" algn="l" rtl="0" latinLnBrk="0">
      <a:defRPr lang="es-ES" sz="1200" kern="1200">
        <a:solidFill>
          <a:schemeClr val="tx1"/>
        </a:solidFill>
        <a:latin typeface="+mn-lt"/>
        <a:ea typeface="+mn-ea"/>
        <a:cs typeface="+mn-cs"/>
      </a:defRPr>
    </a:lvl3pPr>
    <a:lvl4pPr marL="1371600" algn="l" rtl="0" latinLnBrk="0">
      <a:defRPr lang="es-ES" sz="1200" kern="1200">
        <a:solidFill>
          <a:schemeClr val="tx1"/>
        </a:solidFill>
        <a:latin typeface="+mn-lt"/>
        <a:ea typeface="+mn-ea"/>
        <a:cs typeface="+mn-cs"/>
      </a:defRPr>
    </a:lvl4pPr>
    <a:lvl5pPr marL="1828800" algn="l" rtl="0" latinLnBrk="0">
      <a:defRPr lang="es-ES" sz="1200" kern="1200">
        <a:solidFill>
          <a:schemeClr val="tx1"/>
        </a:solidFill>
        <a:latin typeface="+mn-lt"/>
        <a:ea typeface="+mn-ea"/>
        <a:cs typeface="+mn-cs"/>
      </a:defRPr>
    </a:lvl5pPr>
    <a:lvl6pPr marL="2286000" algn="l" rtl="0" latinLnBrk="0">
      <a:defRPr lang="es-ES" sz="1200" kern="1200">
        <a:solidFill>
          <a:schemeClr val="tx1"/>
        </a:solidFill>
        <a:latin typeface="+mn-lt"/>
        <a:ea typeface="+mn-ea"/>
        <a:cs typeface="+mn-cs"/>
      </a:defRPr>
    </a:lvl6pPr>
    <a:lvl7pPr marL="2743200" algn="l" rtl="0" latinLnBrk="0">
      <a:defRPr lang="es-ES" sz="1200" kern="1200">
        <a:solidFill>
          <a:schemeClr val="tx1"/>
        </a:solidFill>
        <a:latin typeface="+mn-lt"/>
        <a:ea typeface="+mn-ea"/>
        <a:cs typeface="+mn-cs"/>
      </a:defRPr>
    </a:lvl7pPr>
    <a:lvl8pPr marL="3200400" algn="l" rtl="0" latinLnBrk="0">
      <a:defRPr lang="es-ES" sz="1200" kern="1200">
        <a:solidFill>
          <a:schemeClr val="tx1"/>
        </a:solidFill>
        <a:latin typeface="+mn-lt"/>
        <a:ea typeface="+mn-ea"/>
        <a:cs typeface="+mn-cs"/>
      </a:defRPr>
    </a:lvl8pPr>
    <a:lvl9pPr marL="3657600" algn="l" rtl="0" latinLnBrk="0">
      <a:defRPr lang="es-ES"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s-ES"/>
          </a:p>
        </p:txBody>
      </p:sp>
      <p:sp>
        <p:nvSpPr>
          <p:cNvPr id="4" name="Rectangle 3"/>
          <p:cNvSpPr>
            <a:spLocks noGrp="1"/>
          </p:cNvSpPr>
          <p:nvPr>
            <p:ph type="sldNum" sz="quarter" idx="10"/>
          </p:nvPr>
        </p:nvSpPr>
        <p:spPr/>
        <p:txBody>
          <a:bodyPr/>
          <a:lstStyle>
            <a:extLst/>
          </a:lstStyle>
          <a:p>
            <a:fld id="{CA5D3BF3-D352-46FC-8343-31F56E6730EA}" type="slidenum">
              <a:rPr lang="es-ES" smtClean="0"/>
              <a:pPr/>
              <a:t>1</a:t>
            </a:fld>
            <a:endParaRPr lang="es-ES"/>
          </a:p>
        </p:txBody>
      </p:sp>
    </p:spTree>
    <p:extLst>
      <p:ext uri="{BB962C8B-B14F-4D97-AF65-F5344CB8AC3E}">
        <p14:creationId xmlns:p14="http://schemas.microsoft.com/office/powerpoint/2010/main" val="3119801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NI" dirty="0"/>
          </a:p>
        </p:txBody>
      </p:sp>
      <p:sp>
        <p:nvSpPr>
          <p:cNvPr id="4" name="Marcador de número de diapositiva 3"/>
          <p:cNvSpPr>
            <a:spLocks noGrp="1"/>
          </p:cNvSpPr>
          <p:nvPr>
            <p:ph type="sldNum" sz="quarter" idx="10"/>
          </p:nvPr>
        </p:nvSpPr>
        <p:spPr/>
        <p:txBody>
          <a:bodyPr/>
          <a:lstStyle/>
          <a:p>
            <a:fld id="{CA5D3BF3-D352-46FC-8343-31F56E6730EA}" type="slidenum">
              <a:rPr lang="es-NI" smtClean="0"/>
              <a:pPr/>
              <a:t>38</a:t>
            </a:fld>
            <a:endParaRPr lang="es-NI"/>
          </a:p>
        </p:txBody>
      </p:sp>
    </p:spTree>
    <p:extLst>
      <p:ext uri="{BB962C8B-B14F-4D97-AF65-F5344CB8AC3E}">
        <p14:creationId xmlns:p14="http://schemas.microsoft.com/office/powerpoint/2010/main" val="947577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a de título">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9" name="Subtitle 8"/>
          <p:cNvSpPr>
            <a:spLocks noGrp="1"/>
          </p:cNvSpPr>
          <p:nvPr>
            <p:ph type="subTitle" idx="1"/>
          </p:nvPr>
        </p:nvSpPr>
        <p:spPr>
          <a:xfrm>
            <a:off x="2362200" y="4537528"/>
            <a:ext cx="6515100" cy="514350"/>
          </a:xfrm>
        </p:spPr>
        <p:txBody>
          <a:bodyPr anchor="ctr"/>
          <a:lstStyle>
            <a:lvl1pPr marL="0" indent="0" algn="l" eaLnBrk="1" latinLnBrk="0" hangingPunct="1">
              <a:buNone/>
              <a:defRPr kumimoji="0" lang="es-ES"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lang="es-ES" smtClean="0"/>
              <a:t>Haga clic para modificar el estilo de subtítulo del patrón</a:t>
            </a:r>
            <a:endParaRPr/>
          </a:p>
        </p:txBody>
      </p:sp>
      <p:sp>
        <p:nvSpPr>
          <p:cNvPr id="28" name="Date Placeholder 27"/>
          <p:cNvSpPr>
            <a:spLocks noGrp="1"/>
          </p:cNvSpPr>
          <p:nvPr>
            <p:ph type="dt" sz="half" idx="10"/>
          </p:nvPr>
        </p:nvSpPr>
        <p:spPr>
          <a:xfrm>
            <a:off x="76200" y="4551524"/>
            <a:ext cx="2057400" cy="514350"/>
          </a:xfrm>
        </p:spPr>
        <p:txBody>
          <a:bodyPr>
            <a:noAutofit/>
          </a:bodyPr>
          <a:lstStyle>
            <a:lvl1pPr algn="ctr" eaLnBrk="1" latinLnBrk="0" hangingPunct="1">
              <a:defRPr kumimoji="0" lang="es-ES" sz="2000">
                <a:solidFill>
                  <a:srgbClr val="FFFFFF"/>
                </a:solidFill>
              </a:defRPr>
            </a:lvl1pPr>
            <a:extLst/>
          </a:lstStyle>
          <a:p>
            <a:pPr algn="ctr"/>
            <a:fld id="{047E157E-8DCB-4F70-A0AF-5EB586A91DD4}" type="datetime1">
              <a:rPr kumimoji="0" lang="es-ES">
                <a:solidFill>
                  <a:srgbClr val="FFFFFF"/>
                </a:solidFill>
              </a:rPr>
              <a:pPr algn="ctr"/>
              <a:t>22/08/2016</a:t>
            </a:fld>
            <a:endParaRPr kumimoji="0" lang="es-ES" sz="200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eaLnBrk="1" latinLnBrk="0" hangingPunct="1">
              <a:defRPr kumimoji="0" lang="es-ES">
                <a:solidFill>
                  <a:schemeClr val="tx2"/>
                </a:solidFill>
              </a:defRPr>
            </a:lvl1pPr>
            <a:extLst/>
          </a:lstStyle>
          <a:p>
            <a:pPr algn="r"/>
            <a:endParaRPr kumimoji="0" lang="es-ES">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lang="es-ES">
                <a:solidFill>
                  <a:schemeClr val="tx2"/>
                </a:solidFill>
              </a:defRPr>
            </a:lvl1pPr>
            <a:extLst/>
          </a:lstStyle>
          <a:p>
            <a:fld id="{8F82E0A0-C266-4798-8C8F-B9F91E9DA37E}" type="slidenum">
              <a:rPr kumimoji="0" lang="es-ES">
                <a:solidFill>
                  <a:schemeClr val="tx2"/>
                </a:solidFill>
              </a:rPr>
              <a:pPr/>
              <a:t>‹Nº›</a:t>
            </a:fld>
            <a:endParaRPr kumimoji="0" lang="es-ES">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eaLnBrk="1" latinLnBrk="0" hangingPunct="1">
              <a:defRPr kumimoji="0" lang="es-ES" cap="all" baseline="0"/>
            </a:lvl1pPr>
            <a:extLst/>
          </a:lstStyle>
          <a:p>
            <a:pPr eaLnBrk="1" latinLnBrk="0" hangingPunct="1"/>
            <a:r>
              <a:rPr lang="es-ES" smtClean="0"/>
              <a:t>Haga clic para modificar el estilo de título del patrón</a:t>
            </a:r>
            <a:endParaRPr/>
          </a:p>
        </p:txBody>
      </p:sp>
    </p:spTree>
  </p:cSld>
  <p:clrMapOvr>
    <a:masterClrMapping/>
  </p:clrMapOvr>
  <p:transition spd="slow">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Rectangle 1"/>
          <p:cNvSpPr>
            <a:spLocks noGrp="1"/>
          </p:cNvSpPr>
          <p:nvPr>
            <p:ph type="title"/>
          </p:nvPr>
        </p:nvSpPr>
        <p:spPr>
          <a:xfrm>
            <a:off x="1043608" y="118110"/>
            <a:ext cx="7848872" cy="941472"/>
          </a:xfrm>
        </p:spPr>
        <p:txBody>
          <a:bodyPr>
            <a:noAutofit/>
          </a:bodyPr>
          <a:lstStyle>
            <a:lvl1pPr algn="ctr">
              <a:defRPr sz="3500" b="1">
                <a:solidFill>
                  <a:srgbClr val="0067B4"/>
                </a:solidFill>
                <a:latin typeface="Arial" panose="020B0604020202020204" pitchFamily="34" charset="0"/>
                <a:cs typeface="Arial" panose="020B0604020202020204" pitchFamily="34" charset="0"/>
              </a:defRPr>
            </a:lvl1pPr>
            <a:extLst/>
          </a:lstStyle>
          <a:p>
            <a:pPr eaLnBrk="1" latinLnBrk="0" hangingPunct="1"/>
            <a:r>
              <a:rPr lang="es-ES" dirty="0" smtClean="0"/>
              <a:t>Haga clic para modificar el estilo de título del patrón</a:t>
            </a:r>
            <a:endParaRPr dirty="0"/>
          </a:p>
        </p:txBody>
      </p:sp>
      <p:sp>
        <p:nvSpPr>
          <p:cNvPr id="3" name="Rectangle 2"/>
          <p:cNvSpPr>
            <a:spLocks noGrp="1"/>
          </p:cNvSpPr>
          <p:nvPr>
            <p:ph type="dt" sz="half" idx="10"/>
          </p:nvPr>
        </p:nvSpPr>
        <p:spPr/>
        <p:txBody>
          <a:bodyPr/>
          <a:lstStyle>
            <a:extLst/>
          </a:lstStyle>
          <a:p>
            <a:fld id="{E4606EA6-EFEA-4C30-9264-4F9291A5780D}" type="datetime1">
              <a:rPr lang="es-NI"/>
              <a:pPr/>
              <a:t>22/08/2016</a:t>
            </a:fld>
            <a:endParaRPr kumimoji="0" lang="es-ES"/>
          </a:p>
        </p:txBody>
      </p:sp>
      <p:sp>
        <p:nvSpPr>
          <p:cNvPr id="5" name="Rectangle 4"/>
          <p:cNvSpPr>
            <a:spLocks noGrp="1"/>
          </p:cNvSpPr>
          <p:nvPr>
            <p:ph type="sldNum" sz="quarter" idx="12"/>
          </p:nvPr>
        </p:nvSpPr>
        <p:spPr/>
        <p:txBody>
          <a:bodyPr/>
          <a:lstStyle>
            <a:extLst/>
          </a:lstStyle>
          <a:p>
            <a:pPr algn="ctr"/>
            <a:fld id="{8F82E0A0-C266-4798-8C8F-B9F91E9DA37E}" type="slidenum">
              <a:rPr kumimoji="0" lang="es-ES" sz="1400" b="1">
                <a:solidFill>
                  <a:srgbClr val="FFFFFF"/>
                </a:solidFill>
              </a:rPr>
              <a:pPr algn="ctr"/>
              <a:t>‹Nº›</a:t>
            </a:fld>
            <a:endParaRPr kumimoji="0" lang="es-ES"/>
          </a:p>
        </p:txBody>
      </p:sp>
      <p:sp>
        <p:nvSpPr>
          <p:cNvPr id="7" name="Rectangle 6"/>
          <p:cNvSpPr>
            <a:spLocks noGrp="1"/>
          </p:cNvSpPr>
          <p:nvPr>
            <p:ph sz="quarter" idx="13"/>
          </p:nvPr>
        </p:nvSpPr>
        <p:spPr>
          <a:xfrm>
            <a:off x="467544" y="1352550"/>
            <a:ext cx="8424936" cy="3276600"/>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pic>
        <p:nvPicPr>
          <p:cNvPr id="8" name="7 Imagen" descr="LOGO NUEVO CCPN OCT2013.jpg"/>
          <p:cNvPicPr>
            <a:picLocks noChangeAspect="1"/>
          </p:cNvPicPr>
          <p:nvPr userDrawn="1"/>
        </p:nvPicPr>
        <p:blipFill>
          <a:blip r:embed="rId2" cstate="print"/>
          <a:stretch>
            <a:fillRect/>
          </a:stretch>
        </p:blipFill>
        <p:spPr>
          <a:xfrm>
            <a:off x="20377" y="32918"/>
            <a:ext cx="1044779" cy="1036006"/>
          </a:xfrm>
          <a:prstGeom prst="rect">
            <a:avLst/>
          </a:prstGeom>
        </p:spPr>
      </p:pic>
      <p:sp>
        <p:nvSpPr>
          <p:cNvPr id="6" name="5 Rectángulo"/>
          <p:cNvSpPr/>
          <p:nvPr userDrawn="1"/>
        </p:nvSpPr>
        <p:spPr>
          <a:xfrm>
            <a:off x="0" y="5020022"/>
            <a:ext cx="9144000" cy="1234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NI"/>
          </a:p>
        </p:txBody>
      </p:sp>
      <p:sp>
        <p:nvSpPr>
          <p:cNvPr id="9" name="8 CuadroTexto"/>
          <p:cNvSpPr txBox="1"/>
          <p:nvPr userDrawn="1"/>
        </p:nvSpPr>
        <p:spPr>
          <a:xfrm>
            <a:off x="395536" y="4731990"/>
            <a:ext cx="5472608"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NI" sz="1200" dirty="0" smtClean="0">
                <a:solidFill>
                  <a:schemeClr val="tx1">
                    <a:lumMod val="65000"/>
                    <a:lumOff val="35000"/>
                  </a:schemeClr>
                </a:solidFill>
              </a:rPr>
              <a:t>Colegio de Contadores Públicos de Nicaragua – www.ccpn.org.ni</a:t>
            </a:r>
          </a:p>
        </p:txBody>
      </p:sp>
    </p:spTree>
  </p:cSld>
  <p:clrMapOvr>
    <a:masterClrMapping/>
  </p:clrMapOvr>
  <p:transition spd="slow">
    <p:zo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eaLnBrk="1" latinLnBrk="0" hangingPunct="1">
              <a:buNone/>
              <a:defRPr kumimoji="0" lang="es-ES" sz="2800">
                <a:solidFill>
                  <a:schemeClr val="tx2"/>
                </a:solidFill>
              </a:defRPr>
            </a:lvl1pPr>
            <a:lvl2pPr eaLnBrk="1" latinLnBrk="0" hangingPunct="1">
              <a:buNone/>
              <a:defRPr kumimoji="0" lang="es-ES" sz="1800">
                <a:solidFill>
                  <a:schemeClr val="tx1">
                    <a:tint val="75000"/>
                  </a:schemeClr>
                </a:solidFill>
              </a:defRPr>
            </a:lvl2pPr>
            <a:lvl3pPr eaLnBrk="1" latinLnBrk="0" hangingPunct="1">
              <a:buNone/>
              <a:defRPr kumimoji="0" lang="es-ES" sz="1600">
                <a:solidFill>
                  <a:schemeClr val="tx1">
                    <a:tint val="75000"/>
                  </a:schemeClr>
                </a:solidFill>
              </a:defRPr>
            </a:lvl3pPr>
            <a:lvl4pPr eaLnBrk="1" latinLnBrk="0" hangingPunct="1">
              <a:buNone/>
              <a:defRPr kumimoji="0" lang="es-ES" sz="1400">
                <a:solidFill>
                  <a:schemeClr val="tx1">
                    <a:tint val="75000"/>
                  </a:schemeClr>
                </a:solidFill>
              </a:defRPr>
            </a:lvl4pPr>
            <a:lvl5pPr eaLnBrk="1" latinLnBrk="0" hangingPunct="1">
              <a:buNone/>
              <a:defRPr kumimoji="0" lang="es-ES" sz="1400">
                <a:solidFill>
                  <a:schemeClr val="tx1">
                    <a:tint val="75000"/>
                  </a:schemeClr>
                </a:solidFill>
              </a:defRPr>
            </a:lvl5pPr>
            <a:extLst/>
          </a:lstStyle>
          <a:p>
            <a:pPr lvl="0" eaLnBrk="1" latinLnBrk="0" hangingPunct="1"/>
            <a:r>
              <a:rPr lang="es-ES" smtClean="0"/>
              <a:t>Haga clic para modificar el estilo de texto del patrón</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 name="Title 1"/>
          <p:cNvSpPr>
            <a:spLocks noGrp="1"/>
          </p:cNvSpPr>
          <p:nvPr>
            <p:ph type="title" hasCustomPrompt="1"/>
          </p:nvPr>
        </p:nvSpPr>
        <p:spPr>
          <a:xfrm>
            <a:off x="1371600" y="1200150"/>
            <a:ext cx="7620000" cy="742950"/>
          </a:xfrm>
        </p:spPr>
        <p:txBody>
          <a:bodyPr/>
          <a:lstStyle>
            <a:lvl1pPr algn="l" eaLnBrk="1" latinLnBrk="0" hangingPunct="1">
              <a:buNone/>
              <a:defRPr kumimoji="0" lang="es-ES" sz="4400" b="0" cap="none">
                <a:solidFill>
                  <a:srgbClr val="FFFFFF"/>
                </a:solidFill>
              </a:defRPr>
            </a:lvl1pPr>
            <a:extLst/>
          </a:lstStyle>
          <a:p>
            <a:r>
              <a:rPr kumimoji="0" lang="es-ES"/>
              <a:t>Haga clic para modificar el estilo de título del patrón</a:t>
            </a:r>
          </a:p>
        </p:txBody>
      </p:sp>
      <p:sp>
        <p:nvSpPr>
          <p:cNvPr id="12" name="Date Placeholder 11"/>
          <p:cNvSpPr>
            <a:spLocks noGrp="1"/>
          </p:cNvSpPr>
          <p:nvPr>
            <p:ph type="dt" sz="half" idx="10"/>
          </p:nvPr>
        </p:nvSpPr>
        <p:spPr/>
        <p:txBody>
          <a:bodyPr/>
          <a:lstStyle>
            <a:extLst/>
          </a:lstStyle>
          <a:p>
            <a:fld id="{6FCF9F07-3BC7-4570-B054-79111B0A380C}" type="datetime1">
              <a:rPr lang="es-NI"/>
              <a:pPr/>
              <a:t>22/08/2016</a:t>
            </a:fld>
            <a:endParaRPr kumimoji="0" lang="es-ES"/>
          </a:p>
        </p:txBody>
      </p:sp>
      <p:sp>
        <p:nvSpPr>
          <p:cNvPr id="13" name="Slide Number Placeholder 12"/>
          <p:cNvSpPr>
            <a:spLocks noGrp="1"/>
          </p:cNvSpPr>
          <p:nvPr>
            <p:ph type="sldNum" sz="quarter" idx="11"/>
          </p:nvPr>
        </p:nvSpPr>
        <p:spPr>
          <a:xfrm>
            <a:off x="0" y="1314450"/>
            <a:ext cx="1295400" cy="526257"/>
          </a:xfrm>
        </p:spPr>
        <p:txBody>
          <a:bodyPr>
            <a:noAutofit/>
          </a:bodyPr>
          <a:lstStyle>
            <a:lvl1pPr eaLnBrk="1" latinLnBrk="0" hangingPunct="1">
              <a:defRPr kumimoji="0" lang="es-ES" sz="2400">
                <a:solidFill>
                  <a:srgbClr val="FFFFFF"/>
                </a:solidFill>
              </a:defRPr>
            </a:lvl1pPr>
            <a:extLst/>
          </a:lstStyle>
          <a:p>
            <a:pPr algn="ctr"/>
            <a:fld id="{8F82E0A0-C266-4798-8C8F-B9F91E9DA37E}" type="slidenum">
              <a:rPr kumimoji="0" lang="es-ES" sz="2400" b="1">
                <a:solidFill>
                  <a:srgbClr val="FFFFFF"/>
                </a:solidFill>
              </a:rPr>
              <a:pPr algn="ctr"/>
              <a:t>‹Nº›</a:t>
            </a:fld>
            <a:endParaRPr kumimoji="0" lang="es-ES" sz="2400">
              <a:solidFill>
                <a:srgbClr val="FFFFFF"/>
              </a:solidFill>
            </a:endParaRPr>
          </a:p>
        </p:txBody>
      </p:sp>
      <p:sp>
        <p:nvSpPr>
          <p:cNvPr id="14" name="Footer Placeholder 13"/>
          <p:cNvSpPr>
            <a:spLocks noGrp="1"/>
          </p:cNvSpPr>
          <p:nvPr>
            <p:ph type="ftr" sz="quarter" idx="12"/>
          </p:nvPr>
        </p:nvSpPr>
        <p:spPr/>
        <p:txBody>
          <a:bodyPr/>
          <a:lstStyle>
            <a:extLst/>
          </a:lstStyle>
          <a:p>
            <a:endParaRPr kumimoji="0" lang="es-ES"/>
          </a:p>
        </p:txBody>
      </p:sp>
    </p:spTree>
  </p:cSld>
  <p:clrMapOvr>
    <a:masterClrMapping/>
  </p:clrMapOvr>
  <p:transition spd="slow">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0" hangingPunct="1"/>
            <a:r>
              <a:rPr lang="es-ES" smtClean="0"/>
              <a:t>Haga clic para modificar el estilo de título del patrón</a:t>
            </a:r>
            <a:endParaRPr/>
          </a:p>
        </p:txBody>
      </p:sp>
      <p:sp>
        <p:nvSpPr>
          <p:cNvPr id="9" name="Content Placeholder 8"/>
          <p:cNvSpPr>
            <a:spLocks noGrp="1"/>
          </p:cNvSpPr>
          <p:nvPr>
            <p:ph sz="quarter" idx="13"/>
          </p:nvPr>
        </p:nvSpPr>
        <p:spPr>
          <a:xfrm>
            <a:off x="609600" y="1352551"/>
            <a:ext cx="3886200" cy="3268624"/>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11" name="Content Placeholder 10"/>
          <p:cNvSpPr>
            <a:spLocks noGrp="1"/>
          </p:cNvSpPr>
          <p:nvPr>
            <p:ph sz="quarter" idx="14"/>
          </p:nvPr>
        </p:nvSpPr>
        <p:spPr>
          <a:xfrm>
            <a:off x="4844901" y="1352549"/>
            <a:ext cx="3886200" cy="3268625"/>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8" name="Date Placeholder 7"/>
          <p:cNvSpPr>
            <a:spLocks noGrp="1"/>
          </p:cNvSpPr>
          <p:nvPr>
            <p:ph type="dt" sz="half" idx="15"/>
          </p:nvPr>
        </p:nvSpPr>
        <p:spPr/>
        <p:txBody>
          <a:bodyPr rtlCol="0"/>
          <a:lstStyle>
            <a:extLst/>
          </a:lstStyle>
          <a:p>
            <a:fld id="{E4606EA6-EFEA-4C30-9264-4F9291A5780D}" type="datetime1">
              <a:rPr lang="es-NI"/>
              <a:pPr/>
              <a:t>22/08/2016</a:t>
            </a:fld>
            <a:endParaRPr kumimoji="0" lang="es-ES"/>
          </a:p>
        </p:txBody>
      </p:sp>
      <p:sp>
        <p:nvSpPr>
          <p:cNvPr id="10" name="Slide Number Placeholder 9"/>
          <p:cNvSpPr>
            <a:spLocks noGrp="1"/>
          </p:cNvSpPr>
          <p:nvPr>
            <p:ph type="sldNum" sz="quarter" idx="16"/>
          </p:nvPr>
        </p:nvSpPr>
        <p:spPr/>
        <p:txBody>
          <a:bodyPr rtlCol="0"/>
          <a:lstStyle>
            <a:extLst/>
          </a:lstStyle>
          <a:p>
            <a:pPr algn="ctr"/>
            <a:fld id="{8F82E0A0-C266-4798-8C8F-B9F91E9DA37E}" type="slidenum">
              <a:rPr kumimoji="0" lang="es-ES" sz="1400" b="1">
                <a:solidFill>
                  <a:srgbClr val="FFFFFF"/>
                </a:solidFill>
              </a:rPr>
              <a:pPr algn="ctr"/>
              <a:t>‹Nº›</a:t>
            </a:fld>
            <a:endParaRPr kumimoji="0" lang="es-ES"/>
          </a:p>
        </p:txBody>
      </p:sp>
      <p:sp>
        <p:nvSpPr>
          <p:cNvPr id="12" name="Footer Placeholder 11"/>
          <p:cNvSpPr>
            <a:spLocks noGrp="1"/>
          </p:cNvSpPr>
          <p:nvPr>
            <p:ph type="ftr" sz="quarter" idx="17"/>
          </p:nvPr>
        </p:nvSpPr>
        <p:spPr/>
        <p:txBody>
          <a:bodyPr rtlCol="0"/>
          <a:lstStyle>
            <a:extLst/>
          </a:lstStyle>
          <a:p>
            <a:endParaRPr kumimoji="0" lang="es-ES"/>
          </a:p>
        </p:txBody>
      </p:sp>
    </p:spTree>
  </p:cSld>
  <p:clrMapOvr>
    <a:masterClrMapping/>
  </p:clrMapOvr>
  <p:transition spd="slow">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eaLnBrk="1" latinLnBrk="0" hangingPunct="1">
              <a:defRPr kumimoji="0" lang="es-ES"/>
            </a:lvl1pPr>
            <a:extLst/>
          </a:lstStyle>
          <a:p>
            <a:pPr eaLnBrk="1" latinLnBrk="0" hangingPunct="1"/>
            <a:r>
              <a:rPr lang="es-ES" smtClean="0"/>
              <a:t>Haga clic para modificar el estilo de título del patrón</a:t>
            </a:r>
            <a:endParaRPr/>
          </a:p>
        </p:txBody>
      </p:sp>
      <p:sp>
        <p:nvSpPr>
          <p:cNvPr id="11" name="Content Placeholder 10"/>
          <p:cNvSpPr>
            <a:spLocks noGrp="1"/>
          </p:cNvSpPr>
          <p:nvPr>
            <p:ph sz="quarter" idx="13"/>
          </p:nvPr>
        </p:nvSpPr>
        <p:spPr>
          <a:xfrm>
            <a:off x="609600" y="1919818"/>
            <a:ext cx="3886200" cy="2628900"/>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13" name="Content Placeholder 12"/>
          <p:cNvSpPr>
            <a:spLocks noGrp="1"/>
          </p:cNvSpPr>
          <p:nvPr>
            <p:ph sz="quarter" idx="14"/>
          </p:nvPr>
        </p:nvSpPr>
        <p:spPr>
          <a:xfrm>
            <a:off x="4800600" y="1919818"/>
            <a:ext cx="3886200" cy="2628900"/>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
        <p:nvSpPr>
          <p:cNvPr id="10" name="Date Placeholder 9"/>
          <p:cNvSpPr>
            <a:spLocks noGrp="1"/>
          </p:cNvSpPr>
          <p:nvPr>
            <p:ph type="dt" sz="half" idx="15"/>
          </p:nvPr>
        </p:nvSpPr>
        <p:spPr/>
        <p:txBody>
          <a:bodyPr rtlCol="0"/>
          <a:lstStyle>
            <a:extLst/>
          </a:lstStyle>
          <a:p>
            <a:fld id="{E4606EA6-EFEA-4C30-9264-4F9291A5780D}" type="datetime1">
              <a:rPr lang="es-NI"/>
              <a:pPr/>
              <a:t>22/08/2016</a:t>
            </a:fld>
            <a:endParaRPr kumimoji="0" lang="es-ES"/>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kumimoji="0" lang="es-ES" sz="1400" b="1">
                <a:solidFill>
                  <a:srgbClr val="FFFFFF"/>
                </a:solidFill>
              </a:rPr>
              <a:pPr algn="ctr"/>
              <a:t>‹Nº›</a:t>
            </a:fld>
            <a:endParaRPr kumimoji="0" lang="es-ES"/>
          </a:p>
        </p:txBody>
      </p:sp>
      <p:sp>
        <p:nvSpPr>
          <p:cNvPr id="14" name="Footer Placeholder 13"/>
          <p:cNvSpPr>
            <a:spLocks noGrp="1"/>
          </p:cNvSpPr>
          <p:nvPr>
            <p:ph type="ftr" sz="quarter" idx="17"/>
          </p:nvPr>
        </p:nvSpPr>
        <p:spPr/>
        <p:txBody>
          <a:bodyPr rtlCol="0"/>
          <a:lstStyle>
            <a:extLst/>
          </a:lstStyle>
          <a:p>
            <a:endParaRPr kumimoji="0" lang="es-ES"/>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eaLnBrk="1" latinLnBrk="0" hangingPunct="1">
              <a:buFontTx/>
              <a:buNone/>
              <a:defRPr kumimoji="0" lang="es-ES" sz="2000" b="1">
                <a:solidFill>
                  <a:srgbClr val="FFFFFF"/>
                </a:solidFill>
              </a:defRPr>
            </a:lvl1pPr>
            <a:extLst/>
          </a:lstStyle>
          <a:p>
            <a:pPr lvl="0" eaLnBrk="1" latinLnBrk="0" hangingPunct="1"/>
            <a:r>
              <a:rPr lang="es-ES" smtClean="0"/>
              <a:t>Haga clic para modificar el estilo de texto del patrón</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eaLnBrk="1" latinLnBrk="0" hangingPunct="1">
              <a:buFontTx/>
              <a:buNone/>
              <a:defRPr kumimoji="0" lang="es-ES" sz="2000" b="1">
                <a:solidFill>
                  <a:srgbClr val="FFFFFF"/>
                </a:solidFill>
              </a:defRPr>
            </a:lvl1pPr>
            <a:extLst/>
          </a:lstStyle>
          <a:p>
            <a:pPr lvl="0" eaLnBrk="1" latinLnBrk="0" hangingPunct="1"/>
            <a:r>
              <a:rPr lang="es-ES" smtClean="0"/>
              <a:t>Haga clic para modificar el estilo de texto del patrón</a:t>
            </a:r>
          </a:p>
        </p:txBody>
      </p:sp>
    </p:spTree>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0" hangingPunct="1"/>
            <a:r>
              <a:rPr lang="es-ES" smtClean="0"/>
              <a:t>Haga clic para modificar el estilo de título del patrón</a:t>
            </a:r>
            <a:endParaRPr/>
          </a:p>
        </p:txBody>
      </p:sp>
      <p:sp>
        <p:nvSpPr>
          <p:cNvPr id="3" name="Date Placeholder 2"/>
          <p:cNvSpPr>
            <a:spLocks noGrp="1"/>
          </p:cNvSpPr>
          <p:nvPr>
            <p:ph type="dt" sz="half" idx="10"/>
          </p:nvPr>
        </p:nvSpPr>
        <p:spPr/>
        <p:txBody>
          <a:bodyPr/>
          <a:lstStyle>
            <a:extLst/>
          </a:lstStyle>
          <a:p>
            <a:fld id="{6DFADB5D-B7A0-47E3-AD2D-B1A6F8614213}" type="datetime1">
              <a:rPr lang="es-NI"/>
              <a:pPr/>
              <a:t>22/08/2016</a:t>
            </a:fld>
            <a:endParaRPr kumimoji="0" lang="es-ES"/>
          </a:p>
        </p:txBody>
      </p:sp>
      <p:sp>
        <p:nvSpPr>
          <p:cNvPr id="4" name="Footer Placeholder 3"/>
          <p:cNvSpPr>
            <a:spLocks noGrp="1"/>
          </p:cNvSpPr>
          <p:nvPr>
            <p:ph type="ftr" sz="quarter" idx="11"/>
          </p:nvPr>
        </p:nvSpPr>
        <p:spPr/>
        <p:txBody>
          <a:bodyPr/>
          <a:lstStyle>
            <a:extLst/>
          </a:lstStyle>
          <a:p>
            <a:endParaRPr kumimoji="0" lang="es-ES"/>
          </a:p>
        </p:txBody>
      </p:sp>
      <p:sp>
        <p:nvSpPr>
          <p:cNvPr id="5" name="Slide Number Placeholder 4"/>
          <p:cNvSpPr>
            <a:spLocks noGrp="1"/>
          </p:cNvSpPr>
          <p:nvPr>
            <p:ph type="sldNum" sz="quarter" idx="12"/>
          </p:nvPr>
        </p:nvSpPr>
        <p:spPr/>
        <p:txBody>
          <a:bodyPr/>
          <a:lstStyle>
            <a:lvl1pPr eaLnBrk="1" latinLnBrk="0" hangingPunct="1">
              <a:defRPr kumimoji="0" lang="es-ES">
                <a:solidFill>
                  <a:srgbClr val="FFFFFF"/>
                </a:solidFill>
              </a:defRPr>
            </a:lvl1pPr>
            <a:extLst/>
          </a:lstStyle>
          <a:p>
            <a:fld id="{A3F7CB7D-F184-43C7-B6FD-03D728E1BBFF}" type="slidenum">
              <a:rPr kumimoji="0" lang="es-ES">
                <a:solidFill>
                  <a:srgbClr val="FFFFFF"/>
                </a:solidFill>
              </a:rPr>
              <a:pPr/>
              <a:t>‹Nº›</a:t>
            </a:fld>
            <a:endParaRPr kumimoji="0" lang="es-ES">
              <a:solidFill>
                <a:srgbClr val="FFFFFF"/>
              </a:solidFill>
            </a:endParaRPr>
          </a:p>
        </p:txBody>
      </p:sp>
    </p:spTree>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968126-03FC-49C0-B9B8-2B561CCC3D90}" type="datetime1">
              <a:rPr lang="es-NI"/>
              <a:pPr/>
              <a:t>22/08/2016</a:t>
            </a:fld>
            <a:endParaRPr kumimoji="0" lang="es-ES"/>
          </a:p>
        </p:txBody>
      </p:sp>
      <p:sp>
        <p:nvSpPr>
          <p:cNvPr id="3" name="Footer Placeholder 2"/>
          <p:cNvSpPr>
            <a:spLocks noGrp="1"/>
          </p:cNvSpPr>
          <p:nvPr>
            <p:ph type="ftr" sz="quarter" idx="11"/>
          </p:nvPr>
        </p:nvSpPr>
        <p:spPr/>
        <p:txBody>
          <a:bodyPr/>
          <a:lstStyle>
            <a:extLst/>
          </a:lstStyle>
          <a:p>
            <a:endParaRPr kumimoji="0" lang="es-ES"/>
          </a:p>
        </p:txBody>
      </p:sp>
      <p:sp>
        <p:nvSpPr>
          <p:cNvPr id="4" name="Slide Number Placeholder 3"/>
          <p:cNvSpPr>
            <a:spLocks noGrp="1"/>
          </p:cNvSpPr>
          <p:nvPr>
            <p:ph type="sldNum" sz="quarter" idx="12"/>
          </p:nvPr>
        </p:nvSpPr>
        <p:spPr>
          <a:xfrm>
            <a:off x="0" y="4686300"/>
            <a:ext cx="533400" cy="285750"/>
          </a:xfrm>
        </p:spPr>
        <p:txBody>
          <a:bodyPr/>
          <a:lstStyle>
            <a:lvl1pPr eaLnBrk="1" latinLnBrk="0" hangingPunct="1">
              <a:defRPr kumimoji="0" lang="es-ES">
                <a:solidFill>
                  <a:schemeClr val="tx2"/>
                </a:solidFill>
              </a:defRPr>
            </a:lvl1pPr>
            <a:extLst/>
          </a:lstStyle>
          <a:p>
            <a:fld id="{A3F7CB7D-F184-43C7-B6FD-03D728E1BBFF}" type="slidenum">
              <a:rPr kumimoji="0" lang="es-ES">
                <a:solidFill>
                  <a:schemeClr val="tx2"/>
                </a:solidFill>
              </a:rPr>
              <a:pPr/>
              <a:t>‹Nº›</a:t>
            </a:fld>
            <a:endParaRPr kumimoji="0" lang="es-ES">
              <a:solidFill>
                <a:schemeClr val="tx2"/>
              </a:solidFill>
            </a:endParaRPr>
          </a:p>
        </p:txBody>
      </p:sp>
    </p:spTree>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eaLnBrk="1" latinLnBrk="0" hangingPunct="1">
              <a:buNone/>
              <a:defRPr kumimoji="0" lang="es-ES" sz="4200" b="0"/>
            </a:lvl1pPr>
            <a:extLst/>
          </a:lstStyle>
          <a:p>
            <a:pPr eaLnBrk="1" latinLnBrk="0" hangingPunct="1"/>
            <a:r>
              <a:rPr lang="es-ES" smtClean="0"/>
              <a:t>Haga clic para modificar el estilo de título del patrón</a:t>
            </a:r>
            <a:endParaRPr/>
          </a:p>
        </p:txBody>
      </p:sp>
      <p:sp>
        <p:nvSpPr>
          <p:cNvPr id="5" name="Date Placeholder 4"/>
          <p:cNvSpPr>
            <a:spLocks noGrp="1"/>
          </p:cNvSpPr>
          <p:nvPr>
            <p:ph type="dt" sz="half" idx="10"/>
          </p:nvPr>
        </p:nvSpPr>
        <p:spPr/>
        <p:txBody>
          <a:bodyPr/>
          <a:lstStyle>
            <a:extLst/>
          </a:lstStyle>
          <a:p>
            <a:fld id="{F49A8198-4617-485E-9585-4840B69DBBA6}" type="datetime1">
              <a:rPr lang="es-NI"/>
              <a:pPr/>
              <a:t>22/08/2016</a:t>
            </a:fld>
            <a:endParaRPr kumimoji="0" lang="es-ES"/>
          </a:p>
        </p:txBody>
      </p:sp>
      <p:sp>
        <p:nvSpPr>
          <p:cNvPr id="6" name="Footer Placeholder 5"/>
          <p:cNvSpPr>
            <a:spLocks noGrp="1"/>
          </p:cNvSpPr>
          <p:nvPr>
            <p:ph type="ftr" sz="quarter" idx="11"/>
          </p:nvPr>
        </p:nvSpPr>
        <p:spPr/>
        <p:txBody>
          <a:bodyPr/>
          <a:lstStyle>
            <a:extLst/>
          </a:lstStyle>
          <a:p>
            <a:endParaRPr kumimoji="0" lang="es-ES"/>
          </a:p>
        </p:txBody>
      </p:sp>
      <p:sp>
        <p:nvSpPr>
          <p:cNvPr id="7" name="Slide Number Placeholder 6"/>
          <p:cNvSpPr>
            <a:spLocks noGrp="1"/>
          </p:cNvSpPr>
          <p:nvPr>
            <p:ph type="sldNum" sz="quarter" idx="12"/>
          </p:nvPr>
        </p:nvSpPr>
        <p:spPr/>
        <p:txBody>
          <a:bodyPr/>
          <a:lstStyle>
            <a:lvl1pPr eaLnBrk="1" latinLnBrk="0" hangingPunct="1">
              <a:defRPr kumimoji="0" lang="es-ES">
                <a:solidFill>
                  <a:srgbClr val="FFFFFF"/>
                </a:solidFill>
              </a:defRPr>
            </a:lvl1pPr>
            <a:extLst/>
          </a:lstStyle>
          <a:p>
            <a:fld id="{A3F7CB7D-F184-43C7-B6FD-03D728E1BBFF}" type="slidenum">
              <a:rPr kumimoji="0" lang="es-ES">
                <a:solidFill>
                  <a:srgbClr val="FFFFFF"/>
                </a:solidFill>
              </a:rPr>
              <a:pPr/>
              <a:t>‹Nº›</a:t>
            </a:fld>
            <a:endParaRPr kumimoji="0" lang="es-ES">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lang="es-ES" sz="1800"/>
            </a:lvl1pPr>
            <a:lvl2pPr eaLnBrk="1" latinLnBrk="0" hangingPunct="1">
              <a:buNone/>
              <a:defRPr kumimoji="0" lang="es-ES" sz="1200"/>
            </a:lvl2pPr>
            <a:lvl3pPr eaLnBrk="1" latinLnBrk="0" hangingPunct="1">
              <a:buNone/>
              <a:defRPr kumimoji="0" lang="es-ES" sz="1000"/>
            </a:lvl3pPr>
            <a:lvl4pPr eaLnBrk="1" latinLnBrk="0" hangingPunct="1">
              <a:buNone/>
              <a:defRPr kumimoji="0" lang="es-ES" sz="900"/>
            </a:lvl4pPr>
            <a:lvl5pPr eaLnBrk="1" latinLnBrk="0" hangingPunct="1">
              <a:buNone/>
              <a:defRPr kumimoji="0" lang="es-ES" sz="900"/>
            </a:lvl5pPr>
            <a:extLst/>
          </a:lstStyle>
          <a:p>
            <a:pPr lvl="0" eaLnBrk="1" latinLnBrk="0" hangingPunct="1"/>
            <a:r>
              <a:rPr lang="es-ES" smtClean="0"/>
              <a:t>Haga clic para modificar el estilo de texto del patrón</a:t>
            </a:r>
          </a:p>
        </p:txBody>
      </p:sp>
      <p:sp>
        <p:nvSpPr>
          <p:cNvPr id="9" name="Content Placeholder 8"/>
          <p:cNvSpPr>
            <a:spLocks noGrp="1"/>
          </p:cNvSpPr>
          <p:nvPr>
            <p:ph sz="quarter" idx="13"/>
          </p:nvPr>
        </p:nvSpPr>
        <p:spPr>
          <a:xfrm>
            <a:off x="2362200" y="1428750"/>
            <a:ext cx="6400800" cy="3200400"/>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a:p>
        </p:txBody>
      </p:sp>
    </p:spTree>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eaLnBrk="1" latinLnBrk="0" hangingPunct="1">
              <a:buNone/>
              <a:defRPr kumimoji="0" lang="es-ES" sz="3200"/>
            </a:lvl1pPr>
            <a:extLst/>
          </a:lstStyle>
          <a:p>
            <a:r>
              <a:rPr kumimoji="0" lang="es-ES" smtClean="0"/>
              <a:t>Haga clic en el icono para agregar una imagen</a:t>
            </a:r>
            <a:endParaRPr kumimoji="0" lang="es-ES"/>
          </a:p>
        </p:txBody>
      </p:sp>
      <p:sp>
        <p:nvSpPr>
          <p:cNvPr id="4" name="Text Placeholder 3"/>
          <p:cNvSpPr>
            <a:spLocks noGrp="1"/>
          </p:cNvSpPr>
          <p:nvPr>
            <p:ph type="body" sz="half" idx="2"/>
          </p:nvPr>
        </p:nvSpPr>
        <p:spPr>
          <a:xfrm>
            <a:off x="1600200" y="4114800"/>
            <a:ext cx="7315200" cy="514350"/>
          </a:xfrm>
        </p:spPr>
        <p:txBody>
          <a:bodyPr/>
          <a:lstStyle>
            <a:lvl1pPr marL="0" indent="0" eaLnBrk="1" latinLnBrk="0" hangingPunct="1">
              <a:buFontTx/>
              <a:buNone/>
              <a:defRPr kumimoji="0" lang="es-ES" sz="1700"/>
            </a:lvl1pPr>
            <a:lvl2pPr eaLnBrk="1" latinLnBrk="0" hangingPunct="1">
              <a:buFontTx/>
              <a:buNone/>
              <a:defRPr kumimoji="0" lang="es-ES" sz="1200"/>
            </a:lvl2pPr>
            <a:lvl3pPr eaLnBrk="1" latinLnBrk="0" hangingPunct="1">
              <a:buFontTx/>
              <a:buNone/>
              <a:defRPr kumimoji="0" lang="es-ES" sz="1000"/>
            </a:lvl3pPr>
            <a:lvl4pPr eaLnBrk="1" latinLnBrk="0" hangingPunct="1">
              <a:buFontTx/>
              <a:buNone/>
              <a:defRPr kumimoji="0" lang="es-ES" sz="900"/>
            </a:lvl4pPr>
            <a:lvl5pPr eaLnBrk="1" latinLnBrk="0" hangingPunct="1">
              <a:buFontTx/>
              <a:buNone/>
              <a:defRPr kumimoji="0" lang="es-ES" sz="900"/>
            </a:lvl5pPr>
            <a:extLst/>
          </a:lstStyle>
          <a:p>
            <a:pPr lvl="0" eaLnBrk="1" latinLnBrk="0" hangingPunct="1"/>
            <a:r>
              <a:rPr lang="es-ES" smtClean="0"/>
              <a:t>Haga clic para modificar el estilo de texto del patrón</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 name="Title 1"/>
          <p:cNvSpPr>
            <a:spLocks noGrp="1"/>
          </p:cNvSpPr>
          <p:nvPr>
            <p:ph type="title"/>
          </p:nvPr>
        </p:nvSpPr>
        <p:spPr>
          <a:xfrm>
            <a:off x="1600200" y="3543300"/>
            <a:ext cx="7315200" cy="457200"/>
          </a:xfrm>
        </p:spPr>
        <p:txBody>
          <a:bodyPr anchor="ctr"/>
          <a:lstStyle>
            <a:lvl1pPr algn="l" eaLnBrk="1" latinLnBrk="0" hangingPunct="1">
              <a:buNone/>
              <a:defRPr kumimoji="0" lang="es-ES" sz="2800" b="0">
                <a:solidFill>
                  <a:srgbClr val="FFFFFF"/>
                </a:solidFill>
              </a:defRPr>
            </a:lvl1pPr>
            <a:extLst/>
          </a:lstStyle>
          <a:p>
            <a:pPr eaLnBrk="1" latinLnBrk="0" hangingPunct="1"/>
            <a:r>
              <a:rPr lang="es-ES" smtClean="0"/>
              <a:t>Haga clic para modificar el estilo de título del patrón</a:t>
            </a:r>
            <a:endParaRPr/>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12" name="Date Placeholder 11"/>
          <p:cNvSpPr>
            <a:spLocks noGrp="1"/>
          </p:cNvSpPr>
          <p:nvPr>
            <p:ph type="dt" sz="half" idx="10"/>
          </p:nvPr>
        </p:nvSpPr>
        <p:spPr>
          <a:xfrm>
            <a:off x="6248400" y="4686300"/>
            <a:ext cx="2667000" cy="273844"/>
          </a:xfrm>
        </p:spPr>
        <p:txBody>
          <a:bodyPr rtlCol="0"/>
          <a:lstStyle>
            <a:extLst/>
          </a:lstStyle>
          <a:p>
            <a:fld id="{E4606EA6-EFEA-4C30-9264-4F9291A5780D}" type="datetime1">
              <a:rPr lang="es-NI"/>
              <a:pPr/>
              <a:t>22/08/2016</a:t>
            </a:fld>
            <a:endParaRPr kumimoji="0" lang="es-ES"/>
          </a:p>
        </p:txBody>
      </p:sp>
      <p:sp>
        <p:nvSpPr>
          <p:cNvPr id="13" name="Slide Number Placeholder 12"/>
          <p:cNvSpPr>
            <a:spLocks noGrp="1"/>
          </p:cNvSpPr>
          <p:nvPr>
            <p:ph type="sldNum" sz="quarter" idx="11"/>
          </p:nvPr>
        </p:nvSpPr>
        <p:spPr>
          <a:xfrm>
            <a:off x="0" y="3500437"/>
            <a:ext cx="1447800" cy="497684"/>
          </a:xfrm>
        </p:spPr>
        <p:txBody>
          <a:bodyPr rtlCol="0"/>
          <a:lstStyle>
            <a:lvl1pPr eaLnBrk="1" latinLnBrk="0" hangingPunct="1">
              <a:defRPr kumimoji="0" lang="es-ES" sz="2800"/>
            </a:lvl1pPr>
            <a:extLst/>
          </a:lstStyle>
          <a:p>
            <a:pPr algn="ctr"/>
            <a:fld id="{8F82E0A0-C266-4798-8C8F-B9F91E9DA37E}" type="slidenum">
              <a:rPr kumimoji="0" lang="es-ES" sz="2800" b="1">
                <a:solidFill>
                  <a:srgbClr val="FFFFFF"/>
                </a:solidFill>
              </a:rPr>
              <a:pPr algn="ctr"/>
              <a:t>‹Nº›</a:t>
            </a:fld>
            <a:endParaRPr kumimoji="0" lang="es-ES" sz="2800"/>
          </a:p>
        </p:txBody>
      </p:sp>
      <p:sp>
        <p:nvSpPr>
          <p:cNvPr id="14" name="Footer Placeholder 13"/>
          <p:cNvSpPr>
            <a:spLocks noGrp="1"/>
          </p:cNvSpPr>
          <p:nvPr>
            <p:ph type="ftr" sz="quarter" idx="12"/>
          </p:nvPr>
        </p:nvSpPr>
        <p:spPr>
          <a:xfrm>
            <a:off x="1600200" y="4686155"/>
            <a:ext cx="4572000" cy="273844"/>
          </a:xfrm>
        </p:spPr>
        <p:txBody>
          <a:bodyPr rtlCol="0"/>
          <a:lstStyle>
            <a:extLst/>
          </a:lstStyle>
          <a:p>
            <a:endParaRPr kumimoji="0" lang="es-ES"/>
          </a:p>
        </p:txBody>
      </p:sp>
    </p:spTree>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lang="es-ES" sz="1400">
                <a:solidFill>
                  <a:schemeClr val="tx2"/>
                </a:solidFill>
              </a:defRPr>
            </a:lvl1pPr>
            <a:extLst/>
          </a:lstStyle>
          <a:p>
            <a:fld id="{E4606EA6-EFEA-4C30-9264-4F9291A5780D}" type="datetime1">
              <a:rPr lang="es-NI"/>
              <a:pPr/>
              <a:t>22/08/2016</a:t>
            </a:fld>
            <a:endParaRPr kumimoji="0" lang="es-ES" sz="140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lang="es-ES" sz="1400">
                <a:solidFill>
                  <a:schemeClr val="tx2"/>
                </a:solidFill>
              </a:defRPr>
            </a:lvl1pPr>
            <a:extLst/>
          </a:lstStyle>
          <a:p>
            <a:pPr algn="r"/>
            <a:endParaRPr kumimoji="0" lang="es-ES" sz="140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s-ES"/>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eaLnBrk="1" latinLnBrk="0" hangingPunct="1">
              <a:defRPr kumimoji="0" lang="es-ES" sz="1400" b="1">
                <a:solidFill>
                  <a:srgbClr val="FFFFFF"/>
                </a:solidFill>
              </a:defRPr>
            </a:lvl1pPr>
            <a:extLst/>
          </a:lstStyle>
          <a:p>
            <a:pPr algn="ctr"/>
            <a:fld id="{8F82E0A0-C266-4798-8C8F-B9F91E9DA37E}" type="slidenum">
              <a:rPr kumimoji="0" lang="es-ES" sz="1400" b="1">
                <a:solidFill>
                  <a:srgbClr val="FFFFFF"/>
                </a:solidFill>
              </a:rPr>
              <a:pPr algn="ctr"/>
              <a:t>‹Nº›</a:t>
            </a:fld>
            <a:endParaRPr kumimoji="0" lang="es-ES" sz="1400" b="1">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extLst/>
          </a:lstStyle>
          <a:p>
            <a:pPr eaLnBrk="1" latinLnBrk="0" hangingPunct="1"/>
            <a:r>
              <a:rPr kumimoji="0" lang="es-ES" smtClean="0"/>
              <a:t>Haga clic para modificar el estilo de título del patrón</a:t>
            </a:r>
            <a:endParaRPr kumimoji="0" lang="en-US" smtClean="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ransition spd="slow">
    <p:zoom/>
  </p:transition>
  <p:txStyles>
    <p:titleStyle>
      <a:lvl1pPr algn="l" rtl="0" eaLnBrk="1" latinLnBrk="0" hangingPunct="1">
        <a:spcBef>
          <a:spcPct val="0"/>
        </a:spcBef>
        <a:buNone/>
        <a:defRPr kumimoji="0" lang="es-ES"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lang="es-ES"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lang="es-ES"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lang="es-ES"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lang="es-ES"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lang="es-ES"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lang="es-ES"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lang="es-ES"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lang="es-ES"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lang="es-ES" sz="1800" kern="1200" baseline="0">
          <a:solidFill>
            <a:schemeClr val="tx1"/>
          </a:solidFill>
          <a:latin typeface="+mn-lt"/>
          <a:ea typeface="+mn-ea"/>
          <a:cs typeface="+mn-cs"/>
        </a:defRPr>
      </a:lvl9pPr>
      <a:extLst/>
    </p:bodyStyle>
    <p:otherStyle>
      <a:lvl1pPr marL="0" algn="l" rtl="0" eaLnBrk="1" latinLnBrk="0" hangingPunct="1">
        <a:defRPr kumimoji="0" lang="es-ES" kern="1200">
          <a:solidFill>
            <a:schemeClr val="tx1"/>
          </a:solidFill>
          <a:latin typeface="+mn-lt"/>
          <a:ea typeface="+mn-ea"/>
          <a:cs typeface="+mn-cs"/>
        </a:defRPr>
      </a:lvl1pPr>
      <a:lvl2pPr marL="457200" algn="l" rtl="0" eaLnBrk="1" latinLnBrk="0" hangingPunct="1">
        <a:defRPr kumimoji="0" lang="es-ES" kern="1200">
          <a:solidFill>
            <a:schemeClr val="tx1"/>
          </a:solidFill>
          <a:latin typeface="+mn-lt"/>
          <a:ea typeface="+mn-ea"/>
          <a:cs typeface="+mn-cs"/>
        </a:defRPr>
      </a:lvl2pPr>
      <a:lvl3pPr marL="914400" algn="l" rtl="0" eaLnBrk="1" latinLnBrk="0" hangingPunct="1">
        <a:defRPr kumimoji="0" lang="es-ES" kern="1200">
          <a:solidFill>
            <a:schemeClr val="tx1"/>
          </a:solidFill>
          <a:latin typeface="+mn-lt"/>
          <a:ea typeface="+mn-ea"/>
          <a:cs typeface="+mn-cs"/>
        </a:defRPr>
      </a:lvl3pPr>
      <a:lvl4pPr marL="1371600" algn="l" rtl="0" eaLnBrk="1" latinLnBrk="0" hangingPunct="1">
        <a:defRPr kumimoji="0" lang="es-ES" kern="1200">
          <a:solidFill>
            <a:schemeClr val="tx1"/>
          </a:solidFill>
          <a:latin typeface="+mn-lt"/>
          <a:ea typeface="+mn-ea"/>
          <a:cs typeface="+mn-cs"/>
        </a:defRPr>
      </a:lvl4pPr>
      <a:lvl5pPr marL="1828800" algn="l" rtl="0" eaLnBrk="1" latinLnBrk="0" hangingPunct="1">
        <a:defRPr kumimoji="0" lang="es-ES" kern="1200">
          <a:solidFill>
            <a:schemeClr val="tx1"/>
          </a:solidFill>
          <a:latin typeface="+mn-lt"/>
          <a:ea typeface="+mn-ea"/>
          <a:cs typeface="+mn-cs"/>
        </a:defRPr>
      </a:lvl5pPr>
      <a:lvl6pPr marL="2286000" algn="l" rtl="0" eaLnBrk="1" latinLnBrk="0" hangingPunct="1">
        <a:defRPr kumimoji="0" lang="es-ES" kern="1200">
          <a:solidFill>
            <a:schemeClr val="tx1"/>
          </a:solidFill>
          <a:latin typeface="+mn-lt"/>
          <a:ea typeface="+mn-ea"/>
          <a:cs typeface="+mn-cs"/>
        </a:defRPr>
      </a:lvl6pPr>
      <a:lvl7pPr marL="2743200" algn="l" rtl="0" eaLnBrk="1" latinLnBrk="0" hangingPunct="1">
        <a:defRPr kumimoji="0" lang="es-ES" kern="1200">
          <a:solidFill>
            <a:schemeClr val="tx1"/>
          </a:solidFill>
          <a:latin typeface="+mn-lt"/>
          <a:ea typeface="+mn-ea"/>
          <a:cs typeface="+mn-cs"/>
        </a:defRPr>
      </a:lvl7pPr>
      <a:lvl8pPr marL="3200400" algn="l" rtl="0" eaLnBrk="1" latinLnBrk="0" hangingPunct="1">
        <a:defRPr kumimoji="0" lang="es-ES" kern="1200">
          <a:solidFill>
            <a:schemeClr val="tx1"/>
          </a:solidFill>
          <a:latin typeface="+mn-lt"/>
          <a:ea typeface="+mn-ea"/>
          <a:cs typeface="+mn-cs"/>
        </a:defRPr>
      </a:lvl8pPr>
      <a:lvl9pPr marL="3657600" algn="l" rtl="0" eaLnBrk="1" latinLnBrk="0" hangingPunct="1">
        <a:defRPr kumimoji="0" lang="es-ES"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LOGO NUEVO CCPN OCT2013.jpg"/>
          <p:cNvPicPr>
            <a:picLocks noChangeAspect="1"/>
          </p:cNvPicPr>
          <p:nvPr/>
        </p:nvPicPr>
        <p:blipFill>
          <a:blip r:embed="rId3" cstate="print"/>
          <a:stretch>
            <a:fillRect/>
          </a:stretch>
        </p:blipFill>
        <p:spPr>
          <a:xfrm>
            <a:off x="142844" y="1196444"/>
            <a:ext cx="2323511" cy="2304000"/>
          </a:xfrm>
          <a:prstGeom prst="rect">
            <a:avLst/>
          </a:prstGeom>
        </p:spPr>
      </p:pic>
      <p:sp>
        <p:nvSpPr>
          <p:cNvPr id="4" name="Rectangle 3"/>
          <p:cNvSpPr>
            <a:spLocks noGrp="1"/>
          </p:cNvSpPr>
          <p:nvPr>
            <p:ph type="title"/>
          </p:nvPr>
        </p:nvSpPr>
        <p:spPr>
          <a:xfrm>
            <a:off x="2500298" y="1491630"/>
            <a:ext cx="6477000" cy="1651624"/>
          </a:xfrm>
        </p:spPr>
        <p:txBody>
          <a:bodyPr>
            <a:normAutofit fontScale="90000"/>
          </a:bodyPr>
          <a:lstStyle>
            <a:extLst/>
          </a:lstStyle>
          <a:p>
            <a:pPr algn="ctr"/>
            <a:r>
              <a:rPr lang="es-NI" sz="3600" b="1" dirty="0" smtClean="0">
                <a:solidFill>
                  <a:schemeClr val="accent2">
                    <a:lumMod val="50000"/>
                  </a:schemeClr>
                </a:solidFill>
              </a:rPr>
              <a:t>NIC 41 Activos biológicos orientado hacia la explotación avícola</a:t>
            </a:r>
            <a:endParaRPr lang="es-NI" sz="3600" b="1" dirty="0">
              <a:solidFill>
                <a:schemeClr val="accent2">
                  <a:lumMod val="50000"/>
                </a:schemeClr>
              </a:solidFill>
            </a:endParaRPr>
          </a:p>
        </p:txBody>
      </p:sp>
      <p:sp>
        <p:nvSpPr>
          <p:cNvPr id="6" name="5 Subtítulo"/>
          <p:cNvSpPr>
            <a:spLocks noGrp="1"/>
          </p:cNvSpPr>
          <p:nvPr>
            <p:ph type="subTitle" idx="1"/>
          </p:nvPr>
        </p:nvSpPr>
        <p:spPr/>
        <p:txBody>
          <a:bodyPr>
            <a:normAutofit/>
          </a:bodyPr>
          <a:lstStyle/>
          <a:p>
            <a:pPr algn="ctr"/>
            <a:r>
              <a:rPr lang="es-NI" sz="1400" dirty="0" smtClean="0"/>
              <a:t>LIC. E ING SILVIO GOMEZ GUEVARA</a:t>
            </a:r>
            <a:endParaRPr lang="es-NI" sz="1400" dirty="0"/>
          </a:p>
        </p:txBody>
      </p:sp>
      <p:sp>
        <p:nvSpPr>
          <p:cNvPr id="8" name="Rectangle 3"/>
          <p:cNvSpPr txBox="1">
            <a:spLocks/>
          </p:cNvSpPr>
          <p:nvPr/>
        </p:nvSpPr>
        <p:spPr>
          <a:xfrm>
            <a:off x="714348" y="214296"/>
            <a:ext cx="8286808" cy="595304"/>
          </a:xfrm>
          <a:prstGeom prst="rect">
            <a:avLst/>
          </a:prstGeom>
        </p:spPr>
        <p:txBody>
          <a:bodyPr vert="horz" rtlCol="0" anchor="b">
            <a:normAutofit fontScale="97500" lnSpcReduction="10000"/>
          </a:bodyPr>
          <a:lstStyle>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sz="3600" smtClean="0">
                <a:solidFill>
                  <a:schemeClr val="accent2">
                    <a:lumMod val="50000"/>
                  </a:schemeClr>
                </a:solidFill>
                <a:latin typeface="Centaur" pitchFamily="18" charset="0"/>
                <a:ea typeface="+mj-ea"/>
                <a:cs typeface="+mj-cs"/>
              </a:rPr>
              <a:t>Colegio de Contadores Públicos de Nicaragua</a:t>
            </a:r>
            <a:endParaRPr kumimoji="0" lang="es-ES" sz="3600" b="0" i="0" u="none" strike="noStrike" kern="1200" spc="0" normalizeH="0" baseline="0" noProof="0" dirty="0">
              <a:ln>
                <a:noFill/>
              </a:ln>
              <a:solidFill>
                <a:schemeClr val="accent2">
                  <a:lumMod val="50000"/>
                </a:schemeClr>
              </a:solidFill>
              <a:effectLst/>
              <a:uLnTx/>
              <a:uFillTx/>
              <a:latin typeface="Centaur" pitchFamily="18" charset="0"/>
              <a:ea typeface="+mj-ea"/>
              <a:cs typeface="+mj-cs"/>
            </a:endParaRPr>
          </a:p>
        </p:txBody>
      </p:sp>
      <p:sp>
        <p:nvSpPr>
          <p:cNvPr id="10" name="9 Rectángulo"/>
          <p:cNvSpPr/>
          <p:nvPr/>
        </p:nvSpPr>
        <p:spPr>
          <a:xfrm>
            <a:off x="2571752" y="785800"/>
            <a:ext cx="4572000" cy="584775"/>
          </a:xfrm>
          <a:prstGeom prst="rect">
            <a:avLst/>
          </a:prstGeom>
        </p:spPr>
        <p:txBody>
          <a:bodyPr>
            <a:spAutoFit/>
          </a:bodyPr>
          <a:lstStyle/>
          <a:p>
            <a:pPr algn="ctr"/>
            <a:r>
              <a:rPr lang="es-NI" sz="1600" b="1" dirty="0" smtClean="0">
                <a:solidFill>
                  <a:schemeClr val="accent2">
                    <a:lumMod val="50000"/>
                  </a:schemeClr>
                </a:solidFill>
                <a:latin typeface="Centaur" pitchFamily="18" charset="0"/>
                <a:ea typeface="+mj-ea"/>
                <a:cs typeface="+mj-cs"/>
              </a:rPr>
              <a:t>Rector de la Profesión en Nicaragua</a:t>
            </a:r>
          </a:p>
          <a:p>
            <a:pPr algn="ctr"/>
            <a:r>
              <a:rPr lang="es-NI" sz="1600" b="1" dirty="0" smtClean="0">
                <a:solidFill>
                  <a:schemeClr val="accent2">
                    <a:lumMod val="50000"/>
                  </a:schemeClr>
                </a:solidFill>
                <a:latin typeface="Centaur" pitchFamily="18" charset="0"/>
                <a:ea typeface="+mj-ea"/>
                <a:cs typeface="+mj-cs"/>
              </a:rPr>
              <a:t>Fundado el 14 de Abril de 1959</a:t>
            </a:r>
          </a:p>
        </p:txBody>
      </p:sp>
    </p:spTree>
  </p:cSld>
  <p:clrMapOvr>
    <a:masterClrMapping/>
  </p:clrMapOvr>
  <p:transition spd="slow">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Conceptos Básicos</a:t>
            </a:r>
            <a:endParaRPr lang="es-NI" dirty="0"/>
          </a:p>
        </p:txBody>
      </p:sp>
      <p:sp>
        <p:nvSpPr>
          <p:cNvPr id="3" name="Marcador de contenido 2"/>
          <p:cNvSpPr>
            <a:spLocks noGrp="1"/>
          </p:cNvSpPr>
          <p:nvPr>
            <p:ph sz="quarter" idx="13"/>
          </p:nvPr>
        </p:nvSpPr>
        <p:spPr/>
        <p:txBody>
          <a:bodyPr>
            <a:normAutofit/>
          </a:bodyPr>
          <a:lstStyle/>
          <a:p>
            <a:pPr algn="just"/>
            <a:r>
              <a:rPr lang="es-NI" dirty="0" smtClean="0"/>
              <a:t>En principio la NIC 41 tiene la particularidad de establecer el punto de partida para entender que es un productos considerado como activos biológico, la norma establece en su descripción una serie de parámetros que el contador bajo una política de NIIF debe de considerar para el registro financiero de los costos del proceso de inicio, desarrollo y explotación. </a:t>
            </a:r>
            <a:endParaRPr lang="es-NI" dirty="0"/>
          </a:p>
        </p:txBody>
      </p:sp>
    </p:spTree>
    <p:extLst>
      <p:ext uri="{BB962C8B-B14F-4D97-AF65-F5344CB8AC3E}">
        <p14:creationId xmlns:p14="http://schemas.microsoft.com/office/powerpoint/2010/main" val="1943293517"/>
      </p:ext>
    </p:extLst>
  </p:cSld>
  <p:clrMapOvr>
    <a:masterClrMapping/>
  </p:clrMapOvr>
  <p:transition spd="slow">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normAutofit fontScale="77500" lnSpcReduction="20000"/>
          </a:bodyPr>
          <a:lstStyle/>
          <a:p>
            <a:pPr marL="0" indent="0">
              <a:buNone/>
            </a:pPr>
            <a:r>
              <a:rPr lang="es-NI" dirty="0" smtClean="0"/>
              <a:t>Definiciones relacionadas con este estudio:</a:t>
            </a:r>
          </a:p>
          <a:p>
            <a:pPr algn="just">
              <a:buFont typeface="Wingdings" panose="05000000000000000000" pitchFamily="2" charset="2"/>
              <a:buChar char="ü"/>
            </a:pPr>
            <a:r>
              <a:rPr lang="es-NI" dirty="0" smtClean="0">
                <a:ln>
                  <a:solidFill>
                    <a:schemeClr val="accent3"/>
                  </a:solidFill>
                </a:ln>
              </a:rPr>
              <a:t>Actividad Agrícola</a:t>
            </a:r>
            <a:r>
              <a:rPr lang="es-NI" dirty="0" smtClean="0"/>
              <a:t>: Se conoce como la gestión de la transformación de un activo biológico, hacia un activo </a:t>
            </a:r>
            <a:r>
              <a:rPr lang="es-NI" dirty="0" err="1" smtClean="0"/>
              <a:t>agricola</a:t>
            </a:r>
            <a:r>
              <a:rPr lang="es-NI" dirty="0" smtClean="0"/>
              <a:t> (listo para la venta), o bien para convertirlos en activos biológicos diferentes.</a:t>
            </a:r>
          </a:p>
          <a:p>
            <a:pPr algn="just">
              <a:buFont typeface="Wingdings" panose="05000000000000000000" pitchFamily="2" charset="2"/>
              <a:buChar char="ü"/>
            </a:pPr>
            <a:r>
              <a:rPr lang="es-NI" dirty="0" smtClean="0">
                <a:ln>
                  <a:solidFill>
                    <a:schemeClr val="accent3"/>
                  </a:solidFill>
                </a:ln>
              </a:rPr>
              <a:t>Producto agrícola</a:t>
            </a:r>
            <a:r>
              <a:rPr lang="es-NI" dirty="0" smtClean="0"/>
              <a:t>: Es un producto ya recolectado procedente de un activo biológico.</a:t>
            </a:r>
          </a:p>
          <a:p>
            <a:pPr algn="just">
              <a:buFont typeface="Wingdings" panose="05000000000000000000" pitchFamily="2" charset="2"/>
              <a:buChar char="ü"/>
            </a:pPr>
            <a:r>
              <a:rPr lang="es-NI" dirty="0" smtClean="0">
                <a:ln>
                  <a:solidFill>
                    <a:schemeClr val="accent3"/>
                  </a:solidFill>
                </a:ln>
              </a:rPr>
              <a:t>Un activo biológico</a:t>
            </a:r>
            <a:r>
              <a:rPr lang="es-NI" dirty="0" smtClean="0"/>
              <a:t>: es una planta o un animal vivo.</a:t>
            </a:r>
          </a:p>
          <a:p>
            <a:pPr algn="just">
              <a:buFont typeface="Wingdings" panose="05000000000000000000" pitchFamily="2" charset="2"/>
              <a:buChar char="ü"/>
            </a:pPr>
            <a:r>
              <a:rPr lang="es-NI" dirty="0" smtClean="0">
                <a:ln>
                  <a:solidFill>
                    <a:schemeClr val="accent3"/>
                  </a:solidFill>
                </a:ln>
              </a:rPr>
              <a:t>La transformación biológica</a:t>
            </a:r>
            <a:r>
              <a:rPr lang="es-NI" dirty="0" smtClean="0"/>
              <a:t>: esta comprende la degradación, transformación, producción, procreación, causa de los cambios cuantitativos y cualitativos. </a:t>
            </a:r>
            <a:endParaRPr lang="es-NI" dirty="0"/>
          </a:p>
        </p:txBody>
      </p:sp>
    </p:spTree>
    <p:extLst>
      <p:ext uri="{BB962C8B-B14F-4D97-AF65-F5344CB8AC3E}">
        <p14:creationId xmlns:p14="http://schemas.microsoft.com/office/powerpoint/2010/main" val="1244886787"/>
      </p:ext>
    </p:extLst>
  </p:cSld>
  <p:clrMapOvr>
    <a:masterClrMapping/>
  </p:clrMapOvr>
  <p:transition spd="slow">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Pero un producto agrícola es un producto pecuario?</a:t>
            </a:r>
            <a:endParaRPr lang="es-NI" dirty="0"/>
          </a:p>
        </p:txBody>
      </p:sp>
      <p:sp>
        <p:nvSpPr>
          <p:cNvPr id="3" name="Marcador de contenido 2"/>
          <p:cNvSpPr>
            <a:spLocks noGrp="1"/>
          </p:cNvSpPr>
          <p:nvPr>
            <p:ph sz="quarter" idx="13"/>
          </p:nvPr>
        </p:nvSpPr>
        <p:spPr/>
        <p:txBody>
          <a:bodyPr>
            <a:normAutofit fontScale="92500" lnSpcReduction="20000"/>
          </a:bodyPr>
          <a:lstStyle/>
          <a:p>
            <a:pPr algn="just"/>
            <a:r>
              <a:rPr lang="es-NI" dirty="0" smtClean="0"/>
              <a:t>En principio tanto un producto agrícola como pecuario posee una transformación y por cuanto sus definiciones son distintas la una de la otra.</a:t>
            </a:r>
          </a:p>
          <a:p>
            <a:pPr algn="just"/>
            <a:r>
              <a:rPr lang="es-NI" dirty="0" smtClean="0">
                <a:ln>
                  <a:solidFill>
                    <a:srgbClr val="FF0000"/>
                  </a:solidFill>
                </a:ln>
              </a:rPr>
              <a:t>Producto Agrícola: En el resultado de una actividad relacionada con cultivos, sean estos tradicionales o no (Hortalizas, Frutales, Cereales).</a:t>
            </a:r>
          </a:p>
          <a:p>
            <a:pPr algn="just"/>
            <a:r>
              <a:rPr lang="es-NI" dirty="0" smtClean="0">
                <a:ln>
                  <a:solidFill>
                    <a:srgbClr val="FF0000"/>
                  </a:solidFill>
                </a:ln>
              </a:rPr>
              <a:t>Producto Pecuario: Es el resultado de una actividad de transformación, de un animal en crecimiento clasificado como ganado sea este extensivo o no extensivo. </a:t>
            </a:r>
            <a:endParaRPr lang="es-NI" dirty="0">
              <a:ln>
                <a:solidFill>
                  <a:srgbClr val="FF0000"/>
                </a:solidFill>
              </a:ln>
            </a:endParaRPr>
          </a:p>
        </p:txBody>
      </p:sp>
    </p:spTree>
    <p:extLst>
      <p:ext uri="{BB962C8B-B14F-4D97-AF65-F5344CB8AC3E}">
        <p14:creationId xmlns:p14="http://schemas.microsoft.com/office/powerpoint/2010/main" val="3614422125"/>
      </p:ext>
    </p:extLst>
  </p:cSld>
  <p:clrMapOvr>
    <a:masterClrMapping/>
  </p:clrMapOvr>
  <p:transition spd="slow">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Como se debería de Clasificar?</a:t>
            </a:r>
            <a:endParaRPr lang="es-NI" dirty="0"/>
          </a:p>
        </p:txBody>
      </p:sp>
      <p:sp>
        <p:nvSpPr>
          <p:cNvPr id="3" name="Marcador de contenido 2"/>
          <p:cNvSpPr>
            <a:spLocks noGrp="1"/>
          </p:cNvSpPr>
          <p:nvPr>
            <p:ph sz="quarter" idx="13"/>
          </p:nvPr>
        </p:nvSpPr>
        <p:spPr/>
        <p:txBody>
          <a:bodyPr>
            <a:normAutofit fontScale="85000" lnSpcReduction="20000"/>
          </a:bodyPr>
          <a:lstStyle/>
          <a:p>
            <a:pPr marL="0" indent="0">
              <a:buNone/>
            </a:pPr>
            <a:endParaRPr lang="es-NI" dirty="0" smtClean="0"/>
          </a:p>
          <a:p>
            <a:pPr marL="0" indent="0" algn="just">
              <a:buNone/>
            </a:pPr>
            <a:r>
              <a:rPr lang="es-NI" b="1" dirty="0" smtClean="0"/>
              <a:t>Aunque la NIC 41 habla de activos biológicos, la sección 34 de las normas procede para tal fin aclarando desde el proceso de desarrollo hasta la obtención del producto final con el fin de producir ingresos , pues esta contiene en su información 3 actividades:</a:t>
            </a:r>
          </a:p>
          <a:p>
            <a:endParaRPr lang="es-NI" dirty="0" smtClean="0"/>
          </a:p>
          <a:p>
            <a:pPr lvl="2" algn="just">
              <a:buFont typeface="Wingdings" panose="05000000000000000000" pitchFamily="2" charset="2"/>
              <a:buChar char="Ø"/>
            </a:pPr>
            <a:r>
              <a:rPr lang="es-NI" dirty="0" smtClean="0">
                <a:ln>
                  <a:solidFill>
                    <a:srgbClr val="FF0000"/>
                  </a:solidFill>
                </a:ln>
              </a:rPr>
              <a:t>Sección 34.1: Dice explícitamente que la sección proporciona una guía financiera de las pymes que </a:t>
            </a:r>
            <a:r>
              <a:rPr lang="es-NI" dirty="0" err="1" smtClean="0">
                <a:ln>
                  <a:solidFill>
                    <a:srgbClr val="FF0000"/>
                  </a:solidFill>
                </a:ln>
              </a:rPr>
              <a:t>estan</a:t>
            </a:r>
            <a:r>
              <a:rPr lang="es-NI" dirty="0" smtClean="0">
                <a:ln>
                  <a:solidFill>
                    <a:srgbClr val="FF0000"/>
                  </a:solidFill>
                </a:ln>
              </a:rPr>
              <a:t> involucradas en tres tipos de actividades especiales: Agricultura, Extracción, Concesión de servicios.</a:t>
            </a:r>
            <a:endParaRPr lang="es-NI" dirty="0">
              <a:ln>
                <a:solidFill>
                  <a:srgbClr val="FF0000"/>
                </a:solidFill>
              </a:ln>
            </a:endParaRPr>
          </a:p>
          <a:p>
            <a:pPr marL="685800" lvl="2" indent="0">
              <a:buNone/>
            </a:pPr>
            <a:endParaRPr lang="es-NI" dirty="0" smtClean="0"/>
          </a:p>
          <a:p>
            <a:pPr lvl="2">
              <a:buFont typeface="Wingdings" panose="05000000000000000000" pitchFamily="2" charset="2"/>
              <a:buChar char="Ø"/>
            </a:pPr>
            <a:endParaRPr lang="es-NI" dirty="0" smtClean="0"/>
          </a:p>
        </p:txBody>
      </p:sp>
    </p:spTree>
    <p:extLst>
      <p:ext uri="{BB962C8B-B14F-4D97-AF65-F5344CB8AC3E}">
        <p14:creationId xmlns:p14="http://schemas.microsoft.com/office/powerpoint/2010/main" val="1623956449"/>
      </p:ext>
    </p:extLst>
  </p:cSld>
  <p:clrMapOvr>
    <a:masterClrMapping/>
  </p:clrMapOvr>
  <p:transition spd="slow">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normAutofit fontScale="85000" lnSpcReduction="10000"/>
          </a:bodyPr>
          <a:lstStyle/>
          <a:p>
            <a:pPr algn="just"/>
            <a:r>
              <a:rPr lang="es-NI" dirty="0" smtClean="0"/>
              <a:t>Un producto pecuario no es un producto agrícola, pero la pregunta se responde en principio por el tipo de actividad, en dependencia del sector y de la actividad usted puede tener como actividad primaria la agricultura en diferencia a una actividad secundaria la actividad pecuaria, ya cuando esta en conjunto se considera agropecuaria.</a:t>
            </a:r>
          </a:p>
          <a:p>
            <a:pPr algn="just"/>
            <a:r>
              <a:rPr lang="es-NI" dirty="0" smtClean="0"/>
              <a:t>Considerando esto la Sección 34 define que la explotación de ganado es un activo biológico adicional (animales vivos, o plantas) Sección 34.1 párrafo 2. </a:t>
            </a:r>
            <a:endParaRPr lang="es-NI" dirty="0"/>
          </a:p>
        </p:txBody>
      </p:sp>
    </p:spTree>
    <p:extLst>
      <p:ext uri="{BB962C8B-B14F-4D97-AF65-F5344CB8AC3E}">
        <p14:creationId xmlns:p14="http://schemas.microsoft.com/office/powerpoint/2010/main" val="3143716040"/>
      </p:ext>
    </p:extLst>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Explotación Avícola</a:t>
            </a:r>
            <a:endParaRPr lang="es-NI" dirty="0"/>
          </a:p>
        </p:txBody>
      </p:sp>
      <p:sp>
        <p:nvSpPr>
          <p:cNvPr id="3" name="Marcador de contenido 2"/>
          <p:cNvSpPr>
            <a:spLocks noGrp="1"/>
          </p:cNvSpPr>
          <p:nvPr>
            <p:ph sz="quarter" idx="13"/>
          </p:nvPr>
        </p:nvSpPr>
        <p:spPr/>
        <p:txBody>
          <a:bodyPr>
            <a:normAutofit fontScale="85000" lnSpcReduction="20000"/>
          </a:bodyPr>
          <a:lstStyle/>
          <a:p>
            <a:r>
              <a:rPr lang="es-NI" dirty="0" smtClean="0"/>
              <a:t>La actividad avícola posee características propias en la crianza y desarrollo del ganado escogido como tal fin, como es de saber existen tres características principales:</a:t>
            </a:r>
          </a:p>
          <a:p>
            <a:pPr lvl="2"/>
            <a:r>
              <a:rPr lang="es-NI" dirty="0" smtClean="0"/>
              <a:t>Engorde o Carne.</a:t>
            </a:r>
          </a:p>
          <a:p>
            <a:pPr lvl="2"/>
            <a:r>
              <a:rPr lang="es-NI" dirty="0" smtClean="0"/>
              <a:t>Ponedoras, explotación de huevo (infértil)</a:t>
            </a:r>
          </a:p>
          <a:p>
            <a:pPr lvl="2"/>
            <a:r>
              <a:rPr lang="es-NI" dirty="0" smtClean="0"/>
              <a:t>Doble propósito.</a:t>
            </a:r>
          </a:p>
          <a:p>
            <a:r>
              <a:rPr lang="es-NI" dirty="0" smtClean="0"/>
              <a:t>Los costos de manejo y desarrollo en estas tres actividades se resumen en la crianza desde el tiempo de nacidos, implementación de vacunas, alimentación, manejo y profilaxis del área de crianza.  </a:t>
            </a:r>
            <a:endParaRPr lang="es-NI" dirty="0"/>
          </a:p>
        </p:txBody>
      </p:sp>
    </p:spTree>
    <p:extLst>
      <p:ext uri="{BB962C8B-B14F-4D97-AF65-F5344CB8AC3E}">
        <p14:creationId xmlns:p14="http://schemas.microsoft.com/office/powerpoint/2010/main" val="108704368"/>
      </p:ext>
    </p:extLst>
  </p:cSld>
  <p:clrMapOvr>
    <a:masterClrMapping/>
  </p:clrMapOvr>
  <p:transition spd="slow">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Tipos de razas en Nicaragua</a:t>
            </a:r>
            <a:endParaRPr lang="es-NI" dirty="0"/>
          </a:p>
        </p:txBody>
      </p:sp>
      <p:sp>
        <p:nvSpPr>
          <p:cNvPr id="3" name="Marcador de contenido 2"/>
          <p:cNvSpPr>
            <a:spLocks noGrp="1"/>
          </p:cNvSpPr>
          <p:nvPr>
            <p:ph sz="quarter" idx="13"/>
          </p:nvPr>
        </p:nvSpPr>
        <p:spPr/>
        <p:txBody>
          <a:bodyPr>
            <a:normAutofit fontScale="92500" lnSpcReduction="20000"/>
          </a:bodyPr>
          <a:lstStyle/>
          <a:p>
            <a:r>
              <a:rPr lang="es-NI" dirty="0" smtClean="0"/>
              <a:t>Existe la raza como la COBB dedicada al engorde esta posee característica tal donde a las 8 semanas las crías están listas para el destace.</a:t>
            </a:r>
          </a:p>
          <a:p>
            <a:pPr algn="just"/>
            <a:r>
              <a:rPr lang="es-NI" dirty="0" smtClean="0"/>
              <a:t>La raza HY-LINE tiene la característica de ser línea ponedora, esta raza en dependencia del desarrollo y manejo y el tiempo, que son tres factores fundamentales, inician su proceso de producción de huevos infértiles, decir infértil es un tipo de huevo que no es desarrollado con el fin de reproducción mas que para consumo.</a:t>
            </a:r>
            <a:endParaRPr lang="es-NI" dirty="0"/>
          </a:p>
        </p:txBody>
      </p:sp>
    </p:spTree>
    <p:extLst>
      <p:ext uri="{BB962C8B-B14F-4D97-AF65-F5344CB8AC3E}">
        <p14:creationId xmlns:p14="http://schemas.microsoft.com/office/powerpoint/2010/main" val="843471061"/>
      </p:ext>
    </p:extLst>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6245" y="2110085"/>
            <a:ext cx="8371524" cy="923330"/>
          </a:xfrm>
          <a:prstGeom prst="rect">
            <a:avLst/>
          </a:prstGeom>
          <a:noFill/>
        </p:spPr>
        <p:txBody>
          <a:bodyPr wrap="none" lIns="91440" tIns="45720" rIns="91440" bIns="45720">
            <a:prstTxWarp prst="textSto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dirty="0" smtClean="0">
                <a:ln/>
                <a:solidFill>
                  <a:schemeClr val="accent3"/>
                </a:solidFill>
                <a:effectLst>
                  <a:outerShdw blurRad="60007" dist="200025" dir="15000000" sy="30000" kx="-1800000" algn="bl" rotWithShape="0">
                    <a:prstClr val="black">
                      <a:alpha val="32000"/>
                    </a:prstClr>
                  </a:outerShdw>
                </a:effectLst>
              </a:rPr>
              <a:t>TIPOS DE RAZAS AVICOLAS</a:t>
            </a:r>
            <a:endParaRPr lang="es-ES" sz="5400" b="1" cap="none" spc="0" dirty="0">
              <a:ln/>
              <a:solidFill>
                <a:schemeClr val="accent3"/>
              </a:solidFill>
              <a:effectLst>
                <a:outerShdw blurRad="60007" dist="200025" dir="15000000" sy="30000" kx="-1800000" algn="bl" rotWithShape="0">
                  <a:prstClr val="black">
                    <a:alpha val="32000"/>
                  </a:prstClr>
                </a:outerShdw>
              </a:effectLst>
            </a:endParaRPr>
          </a:p>
        </p:txBody>
      </p:sp>
      <p:pic>
        <p:nvPicPr>
          <p:cNvPr id="5" name="Marcador de contenido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195736" y="123478"/>
            <a:ext cx="648072" cy="930662"/>
          </a:xfr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24849"/>
            <a:ext cx="1029291" cy="1029291"/>
          </a:xfrm>
          <a:prstGeom prst="rect">
            <a:avLst/>
          </a:prstGeom>
        </p:spPr>
      </p:pic>
    </p:spTree>
    <p:extLst>
      <p:ext uri="{BB962C8B-B14F-4D97-AF65-F5344CB8AC3E}">
        <p14:creationId xmlns:p14="http://schemas.microsoft.com/office/powerpoint/2010/main" val="3803464484"/>
      </p:ext>
    </p:extLst>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Presentación de Razas</a:t>
            </a:r>
            <a:endParaRPr lang="es-NI" dirty="0"/>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71600" y="1419622"/>
            <a:ext cx="1638300" cy="2352675"/>
          </a:xfrm>
        </p:spPr>
      </p:pic>
      <p:sp>
        <p:nvSpPr>
          <p:cNvPr id="5" name="Rectángulo 4"/>
          <p:cNvSpPr/>
          <p:nvPr/>
        </p:nvSpPr>
        <p:spPr>
          <a:xfrm>
            <a:off x="4860032" y="1491630"/>
            <a:ext cx="2952328" cy="8883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NI" dirty="0" smtClean="0"/>
              <a:t>ESTILO RAZA COBB</a:t>
            </a:r>
            <a:endParaRPr lang="es-NI" dirty="0"/>
          </a:p>
        </p:txBody>
      </p:sp>
      <p:cxnSp>
        <p:nvCxnSpPr>
          <p:cNvPr id="7" name="Conector recto de flecha 6"/>
          <p:cNvCxnSpPr/>
          <p:nvPr/>
        </p:nvCxnSpPr>
        <p:spPr>
          <a:xfrm flipH="1">
            <a:off x="2483768" y="1935782"/>
            <a:ext cx="2376264" cy="4441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a:off x="2609900" y="3688184"/>
            <a:ext cx="2952328" cy="8883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NI" dirty="0" smtClean="0"/>
              <a:t>ESTILO RAZA HY-LINE</a:t>
            </a:r>
            <a:endParaRPr lang="es-NI" dirty="0"/>
          </a:p>
        </p:txBody>
      </p:sp>
      <p:cxnSp>
        <p:nvCxnSpPr>
          <p:cNvPr id="10" name="Conector recto de flecha 9"/>
          <p:cNvCxnSpPr/>
          <p:nvPr/>
        </p:nvCxnSpPr>
        <p:spPr>
          <a:xfrm flipV="1">
            <a:off x="5562228" y="4132336"/>
            <a:ext cx="1242020" cy="1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Imagen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536" y="2811983"/>
            <a:ext cx="2143125" cy="2143125"/>
          </a:xfrm>
          <a:prstGeom prst="rect">
            <a:avLst/>
          </a:prstGeom>
        </p:spPr>
      </p:pic>
    </p:spTree>
    <p:extLst>
      <p:ext uri="{BB962C8B-B14F-4D97-AF65-F5344CB8AC3E}">
        <p14:creationId xmlns:p14="http://schemas.microsoft.com/office/powerpoint/2010/main" val="78814070"/>
      </p:ext>
    </p:extLst>
  </p:cSld>
  <p:clrMapOvr>
    <a:masterClrMapping/>
  </p:clrMapOvr>
  <p:transition spd="slow">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normAutofit lnSpcReduction="10000"/>
          </a:bodyPr>
          <a:lstStyle/>
          <a:p>
            <a:pPr algn="just"/>
            <a:r>
              <a:rPr lang="es-NI" dirty="0" smtClean="0"/>
              <a:t>De acuerdo con lo establecido en la sección 34.1 párrafo 1, lo que dice claramente la sección 34 de las NIIF para la pymes es que de los activos biológicos pueden sucederle otros activos biológicos adicionales: En el caso de las comercializadoras, la actividad de explotación es muy diferente al de explotación y desarrollo así como la de industrialización.</a:t>
            </a:r>
            <a:endParaRPr lang="es-NI" dirty="0"/>
          </a:p>
        </p:txBody>
      </p:sp>
    </p:spTree>
    <p:extLst>
      <p:ext uri="{BB962C8B-B14F-4D97-AF65-F5344CB8AC3E}">
        <p14:creationId xmlns:p14="http://schemas.microsoft.com/office/powerpoint/2010/main" val="1606592922"/>
      </p:ext>
    </p:extLst>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normAutofit fontScale="70000" lnSpcReduction="20000"/>
          </a:bodyPr>
          <a:lstStyle/>
          <a:p>
            <a:pPr algn="just"/>
            <a:r>
              <a:rPr lang="es-NI" b="1" dirty="0" smtClean="0">
                <a:solidFill>
                  <a:srgbClr val="FF0000"/>
                </a:solidFill>
              </a:rPr>
              <a:t>Una planta de matanza avícola conlleva un proceso de selección, compra y destace, acá el proceso se considera una venta en canal caliente, este proceso tiene características propias debido a que en su caso, la adquisición del pollo se realiza en función de venta al intermediario y este al consumidor final del proceso del pollo listo para consumo.</a:t>
            </a:r>
          </a:p>
          <a:p>
            <a:pPr algn="just"/>
            <a:r>
              <a:rPr lang="es-NI" b="1" dirty="0" smtClean="0">
                <a:solidFill>
                  <a:schemeClr val="accent1">
                    <a:lumMod val="50000"/>
                    <a:lumOff val="50000"/>
                  </a:schemeClr>
                </a:solidFill>
              </a:rPr>
              <a:t>Una granja avícola tiene como propósito de explotar el ganado avícola en pie, o bien si el propósito no es carne la comercialización de los huevos, se considera como el origen principal a comercializar.</a:t>
            </a:r>
          </a:p>
          <a:p>
            <a:pPr algn="just"/>
            <a:r>
              <a:rPr lang="es-NI" b="1" dirty="0" smtClean="0">
                <a:solidFill>
                  <a:srgbClr val="00B050"/>
                </a:solidFill>
              </a:rPr>
              <a:t>Una comercializadora es aquella que adquiere de parte de los criadores y de acuerdo al tipo de raza, los pollos en etapa de crecimiento con el propósito de venderlos a los que desarrollan la actividad anterior. </a:t>
            </a:r>
            <a:endParaRPr lang="es-NI" b="1" dirty="0">
              <a:solidFill>
                <a:srgbClr val="00B050"/>
              </a:solidFill>
            </a:endParaRPr>
          </a:p>
        </p:txBody>
      </p:sp>
    </p:spTree>
    <p:extLst>
      <p:ext uri="{BB962C8B-B14F-4D97-AF65-F5344CB8AC3E}">
        <p14:creationId xmlns:p14="http://schemas.microsoft.com/office/powerpoint/2010/main" val="3376259509"/>
      </p:ext>
    </p:extLst>
  </p:cSld>
  <p:clrMapOvr>
    <a:masterClrMapping/>
  </p:clrMapOvr>
  <p:transition spd="slow">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51470"/>
            <a:ext cx="7848872" cy="1008112"/>
          </a:xfrm>
        </p:spPr>
        <p:txBody>
          <a:bodyPr/>
          <a:lstStyle/>
          <a:p>
            <a:r>
              <a:rPr lang="es-NI" dirty="0" smtClean="0"/>
              <a:t>Tabla de Evolución de consumo x tipo de explotación</a:t>
            </a:r>
            <a:endParaRPr lang="es-NI" dirty="0"/>
          </a:p>
        </p:txBody>
      </p:sp>
      <p:sp>
        <p:nvSpPr>
          <p:cNvPr id="3" name="Marcador de contenido 2"/>
          <p:cNvSpPr>
            <a:spLocks noGrp="1"/>
          </p:cNvSpPr>
          <p:nvPr>
            <p:ph sz="quarter" idx="13"/>
          </p:nvPr>
        </p:nvSpPr>
        <p:spPr>
          <a:xfrm>
            <a:off x="467544" y="1203598"/>
            <a:ext cx="8424936" cy="3276600"/>
          </a:xfrm>
        </p:spPr>
        <p:txBody>
          <a:bodyPr/>
          <a:lstStyle/>
          <a:p>
            <a:pPr marL="0" indent="0" algn="ctr">
              <a:buNone/>
            </a:pPr>
            <a:r>
              <a:rPr lang="es-NI" sz="2000" dirty="0" smtClean="0"/>
              <a:t>Cuadro de Evolución de la ganancia media de diaria  Pollos raza Broiler o COBB</a:t>
            </a:r>
          </a:p>
          <a:p>
            <a:endParaRPr lang="es-NI" dirty="0"/>
          </a:p>
        </p:txBody>
      </p:sp>
      <p:graphicFrame>
        <p:nvGraphicFramePr>
          <p:cNvPr id="4" name="Tabla 3"/>
          <p:cNvGraphicFramePr>
            <a:graphicFrameLocks noGrp="1"/>
          </p:cNvGraphicFramePr>
          <p:nvPr>
            <p:extLst>
              <p:ext uri="{D42A27DB-BD31-4B8C-83A1-F6EECF244321}">
                <p14:modId xmlns:p14="http://schemas.microsoft.com/office/powerpoint/2010/main" val="4235167423"/>
              </p:ext>
            </p:extLst>
          </p:nvPr>
        </p:nvGraphicFramePr>
        <p:xfrm>
          <a:off x="1259632" y="1563638"/>
          <a:ext cx="6096000" cy="3169920"/>
        </p:xfrm>
        <a:graphic>
          <a:graphicData uri="http://schemas.openxmlformats.org/drawingml/2006/table">
            <a:tbl>
              <a:tblPr firstRow="1" bandRow="1">
                <a:tableStyleId>{125E5076-3810-47DD-B79F-674D7AD40C01}</a:tableStyleId>
              </a:tblPr>
              <a:tblGrid>
                <a:gridCol w="1219200"/>
                <a:gridCol w="1219200"/>
                <a:gridCol w="1219200"/>
                <a:gridCol w="1219200"/>
                <a:gridCol w="1219200"/>
              </a:tblGrid>
              <a:tr h="731520">
                <a:tc>
                  <a:txBody>
                    <a:bodyPr/>
                    <a:lstStyle/>
                    <a:p>
                      <a:pPr algn="ctr"/>
                      <a:r>
                        <a:rPr lang="es-NI" sz="1400" dirty="0" smtClean="0"/>
                        <a:t>Semana</a:t>
                      </a:r>
                      <a:endParaRPr lang="es-NI" sz="1400" b="1" dirty="0"/>
                    </a:p>
                  </a:txBody>
                  <a:tcPr/>
                </a:tc>
                <a:tc>
                  <a:txBody>
                    <a:bodyPr/>
                    <a:lstStyle/>
                    <a:p>
                      <a:pPr algn="ctr"/>
                      <a:r>
                        <a:rPr lang="es-NI" sz="1400" b="1" dirty="0" smtClean="0"/>
                        <a:t>Peso</a:t>
                      </a:r>
                      <a:r>
                        <a:rPr lang="es-NI" sz="1400" b="1" baseline="0" dirty="0" smtClean="0"/>
                        <a:t> vivo en Lbs</a:t>
                      </a:r>
                      <a:endParaRPr lang="es-NI" sz="1400" b="1" dirty="0"/>
                    </a:p>
                  </a:txBody>
                  <a:tcPr/>
                </a:tc>
                <a:tc>
                  <a:txBody>
                    <a:bodyPr/>
                    <a:lstStyle/>
                    <a:p>
                      <a:pPr algn="ctr"/>
                      <a:r>
                        <a:rPr lang="es-NI" sz="1400" dirty="0" smtClean="0"/>
                        <a:t>Consumo</a:t>
                      </a:r>
                    </a:p>
                    <a:p>
                      <a:pPr algn="ctr"/>
                      <a:r>
                        <a:rPr lang="es-NI" sz="1400" b="1" dirty="0" smtClean="0"/>
                        <a:t>Alimento</a:t>
                      </a:r>
                      <a:r>
                        <a:rPr lang="es-NI" sz="1400" b="1" baseline="0" dirty="0" smtClean="0"/>
                        <a:t> x Semana LBS</a:t>
                      </a:r>
                      <a:endParaRPr lang="es-NI" sz="1400" b="1" dirty="0"/>
                    </a:p>
                  </a:txBody>
                  <a:tcPr/>
                </a:tc>
                <a:tc>
                  <a:txBody>
                    <a:bodyPr/>
                    <a:lstStyle/>
                    <a:p>
                      <a:pPr algn="ctr"/>
                      <a:r>
                        <a:rPr lang="es-NI" sz="1400" b="1" dirty="0" smtClean="0"/>
                        <a:t>Acumulado</a:t>
                      </a:r>
                      <a:r>
                        <a:rPr lang="es-NI" sz="1400" b="1" baseline="0" dirty="0" smtClean="0"/>
                        <a:t> en Lbs</a:t>
                      </a:r>
                      <a:endParaRPr lang="es-NI" sz="1400" b="1" dirty="0"/>
                    </a:p>
                  </a:txBody>
                  <a:tcPr/>
                </a:tc>
                <a:tc>
                  <a:txBody>
                    <a:bodyPr/>
                    <a:lstStyle/>
                    <a:p>
                      <a:pPr algn="ctr"/>
                      <a:r>
                        <a:rPr lang="es-NI" sz="1400" b="1" dirty="0" smtClean="0"/>
                        <a:t>Conv.</a:t>
                      </a:r>
                      <a:r>
                        <a:rPr lang="es-NI" sz="1400" b="1" baseline="0" dirty="0" smtClean="0"/>
                        <a:t> Alimentos Acumulado</a:t>
                      </a:r>
                      <a:endParaRPr lang="es-NI" sz="1400" b="1" dirty="0"/>
                    </a:p>
                  </a:txBody>
                  <a:tcPr/>
                </a:tc>
              </a:tr>
              <a:tr h="282093">
                <a:tc>
                  <a:txBody>
                    <a:bodyPr/>
                    <a:lstStyle/>
                    <a:p>
                      <a:pPr algn="ctr"/>
                      <a:r>
                        <a:rPr lang="es-NI" sz="1400" dirty="0" smtClean="0"/>
                        <a:t>1</a:t>
                      </a:r>
                      <a:endParaRPr lang="es-NI" sz="1400" b="1" dirty="0"/>
                    </a:p>
                  </a:txBody>
                  <a:tcPr/>
                </a:tc>
                <a:tc>
                  <a:txBody>
                    <a:bodyPr/>
                    <a:lstStyle/>
                    <a:p>
                      <a:pPr algn="ctr"/>
                      <a:r>
                        <a:rPr lang="es-NI" sz="1400" b="1" dirty="0" smtClean="0"/>
                        <a:t>0.39</a:t>
                      </a:r>
                      <a:endParaRPr lang="es-NI" sz="1400" b="1" dirty="0"/>
                    </a:p>
                  </a:txBody>
                  <a:tcPr/>
                </a:tc>
                <a:tc>
                  <a:txBody>
                    <a:bodyPr/>
                    <a:lstStyle/>
                    <a:p>
                      <a:pPr algn="ctr"/>
                      <a:r>
                        <a:rPr lang="es-NI" sz="1400" b="1" dirty="0" smtClean="0"/>
                        <a:t>0.37</a:t>
                      </a:r>
                      <a:endParaRPr lang="es-NI" sz="1400" b="1" dirty="0"/>
                    </a:p>
                  </a:txBody>
                  <a:tcPr/>
                </a:tc>
                <a:tc>
                  <a:txBody>
                    <a:bodyPr/>
                    <a:lstStyle/>
                    <a:p>
                      <a:pPr algn="ctr"/>
                      <a:r>
                        <a:rPr lang="es-NI" sz="1400" b="1" dirty="0" smtClean="0"/>
                        <a:t>0.37</a:t>
                      </a:r>
                      <a:endParaRPr lang="es-NI" sz="1400" b="1" dirty="0"/>
                    </a:p>
                  </a:txBody>
                  <a:tcPr/>
                </a:tc>
                <a:tc>
                  <a:txBody>
                    <a:bodyPr/>
                    <a:lstStyle/>
                    <a:p>
                      <a:pPr algn="ctr"/>
                      <a:r>
                        <a:rPr lang="es-NI" sz="1400" b="1" dirty="0" smtClean="0"/>
                        <a:t>0.95</a:t>
                      </a:r>
                      <a:endParaRPr lang="es-NI" sz="1400" b="1" dirty="0"/>
                    </a:p>
                  </a:txBody>
                  <a:tcPr/>
                </a:tc>
              </a:tr>
              <a:tr h="282093">
                <a:tc>
                  <a:txBody>
                    <a:bodyPr/>
                    <a:lstStyle/>
                    <a:p>
                      <a:pPr algn="ctr"/>
                      <a:r>
                        <a:rPr lang="es-NI" sz="1400" dirty="0" smtClean="0"/>
                        <a:t>2</a:t>
                      </a:r>
                      <a:endParaRPr lang="es-NI" sz="1400" b="1" dirty="0"/>
                    </a:p>
                  </a:txBody>
                  <a:tcPr/>
                </a:tc>
                <a:tc>
                  <a:txBody>
                    <a:bodyPr/>
                    <a:lstStyle/>
                    <a:p>
                      <a:pPr algn="ctr"/>
                      <a:r>
                        <a:rPr lang="es-NI" sz="1400" b="1" dirty="0" smtClean="0"/>
                        <a:t>0.99</a:t>
                      </a:r>
                      <a:endParaRPr lang="es-NI" sz="1400" b="1" dirty="0"/>
                    </a:p>
                  </a:txBody>
                  <a:tcPr/>
                </a:tc>
                <a:tc>
                  <a:txBody>
                    <a:bodyPr/>
                    <a:lstStyle/>
                    <a:p>
                      <a:pPr algn="ctr"/>
                      <a:r>
                        <a:rPr lang="es-NI" sz="1400" b="1" dirty="0" smtClean="0"/>
                        <a:t>0.79</a:t>
                      </a:r>
                      <a:endParaRPr lang="es-NI" sz="1400" b="1" dirty="0"/>
                    </a:p>
                  </a:txBody>
                  <a:tcPr/>
                </a:tc>
                <a:tc>
                  <a:txBody>
                    <a:bodyPr/>
                    <a:lstStyle/>
                    <a:p>
                      <a:pPr algn="ctr"/>
                      <a:r>
                        <a:rPr lang="es-NI" sz="1400" b="1" dirty="0" smtClean="0"/>
                        <a:t>1.16</a:t>
                      </a:r>
                      <a:endParaRPr lang="es-NI" sz="1400" b="1" dirty="0"/>
                    </a:p>
                  </a:txBody>
                  <a:tcPr/>
                </a:tc>
                <a:tc>
                  <a:txBody>
                    <a:bodyPr/>
                    <a:lstStyle/>
                    <a:p>
                      <a:pPr algn="ctr"/>
                      <a:r>
                        <a:rPr lang="es-NI" sz="1400" b="1" dirty="0" smtClean="0"/>
                        <a:t>1.25</a:t>
                      </a:r>
                      <a:endParaRPr lang="es-NI" sz="1400" b="1" dirty="0"/>
                    </a:p>
                  </a:txBody>
                  <a:tcPr/>
                </a:tc>
              </a:tr>
              <a:tr h="282093">
                <a:tc>
                  <a:txBody>
                    <a:bodyPr/>
                    <a:lstStyle/>
                    <a:p>
                      <a:pPr algn="ctr"/>
                      <a:r>
                        <a:rPr lang="es-NI" sz="1400" dirty="0" smtClean="0"/>
                        <a:t>3</a:t>
                      </a:r>
                      <a:endParaRPr lang="es-NI" sz="1400" b="1" dirty="0"/>
                    </a:p>
                  </a:txBody>
                  <a:tcPr/>
                </a:tc>
                <a:tc>
                  <a:txBody>
                    <a:bodyPr/>
                    <a:lstStyle/>
                    <a:p>
                      <a:pPr algn="ctr"/>
                      <a:r>
                        <a:rPr lang="es-NI" sz="1400" b="1" dirty="0" smtClean="0"/>
                        <a:t>1.67</a:t>
                      </a:r>
                      <a:endParaRPr lang="es-NI" sz="1400" b="1" dirty="0"/>
                    </a:p>
                  </a:txBody>
                  <a:tcPr/>
                </a:tc>
                <a:tc>
                  <a:txBody>
                    <a:bodyPr/>
                    <a:lstStyle/>
                    <a:p>
                      <a:pPr algn="ctr"/>
                      <a:r>
                        <a:rPr lang="es-NI" sz="1400" b="1" dirty="0" smtClean="0"/>
                        <a:t>1.29</a:t>
                      </a:r>
                      <a:endParaRPr lang="es-NI" sz="1400" b="1" dirty="0"/>
                    </a:p>
                  </a:txBody>
                  <a:tcPr/>
                </a:tc>
                <a:tc>
                  <a:txBody>
                    <a:bodyPr/>
                    <a:lstStyle/>
                    <a:p>
                      <a:pPr algn="ctr"/>
                      <a:r>
                        <a:rPr lang="es-NI" sz="1400" b="1" dirty="0" smtClean="0"/>
                        <a:t>2.45</a:t>
                      </a:r>
                      <a:endParaRPr lang="es-NI" sz="1400" b="1" dirty="0"/>
                    </a:p>
                  </a:txBody>
                  <a:tcPr/>
                </a:tc>
                <a:tc>
                  <a:txBody>
                    <a:bodyPr/>
                    <a:lstStyle/>
                    <a:p>
                      <a:pPr algn="ctr"/>
                      <a:r>
                        <a:rPr lang="es-NI" sz="1400" b="1" dirty="0" smtClean="0"/>
                        <a:t>1.47</a:t>
                      </a:r>
                      <a:endParaRPr lang="es-NI" sz="1400" b="1" dirty="0"/>
                    </a:p>
                  </a:txBody>
                  <a:tcPr/>
                </a:tc>
              </a:tr>
              <a:tr h="282093">
                <a:tc>
                  <a:txBody>
                    <a:bodyPr/>
                    <a:lstStyle/>
                    <a:p>
                      <a:pPr algn="ctr"/>
                      <a:r>
                        <a:rPr lang="es-NI" sz="1400" dirty="0" smtClean="0"/>
                        <a:t>4</a:t>
                      </a:r>
                      <a:endParaRPr lang="es-NI" sz="1400" b="1" dirty="0"/>
                    </a:p>
                  </a:txBody>
                  <a:tcPr/>
                </a:tc>
                <a:tc>
                  <a:txBody>
                    <a:bodyPr/>
                    <a:lstStyle/>
                    <a:p>
                      <a:pPr algn="ctr"/>
                      <a:r>
                        <a:rPr lang="es-NI" sz="1400" b="1" dirty="0" smtClean="0"/>
                        <a:t>2.57</a:t>
                      </a:r>
                      <a:endParaRPr lang="es-NI" sz="1400" b="1" dirty="0"/>
                    </a:p>
                  </a:txBody>
                  <a:tcPr/>
                </a:tc>
                <a:tc>
                  <a:txBody>
                    <a:bodyPr/>
                    <a:lstStyle/>
                    <a:p>
                      <a:pPr algn="ctr"/>
                      <a:r>
                        <a:rPr lang="es-NI" sz="1400" b="1" dirty="0" smtClean="0"/>
                        <a:t>1.76</a:t>
                      </a:r>
                      <a:endParaRPr lang="es-NI" sz="1400" b="1" dirty="0"/>
                    </a:p>
                  </a:txBody>
                  <a:tcPr/>
                </a:tc>
                <a:tc>
                  <a:txBody>
                    <a:bodyPr/>
                    <a:lstStyle/>
                    <a:p>
                      <a:pPr algn="ctr"/>
                      <a:r>
                        <a:rPr lang="es-NI" sz="1400" b="1" dirty="0" smtClean="0"/>
                        <a:t>4.21</a:t>
                      </a:r>
                      <a:endParaRPr lang="es-NI" sz="1400" b="1" dirty="0"/>
                    </a:p>
                  </a:txBody>
                  <a:tcPr/>
                </a:tc>
                <a:tc>
                  <a:txBody>
                    <a:bodyPr/>
                    <a:lstStyle/>
                    <a:p>
                      <a:pPr algn="ctr"/>
                      <a:r>
                        <a:rPr lang="es-NI" sz="1400" b="1" dirty="0" smtClean="0"/>
                        <a:t>1.64</a:t>
                      </a:r>
                      <a:endParaRPr lang="es-NI" sz="1400" b="1" dirty="0"/>
                    </a:p>
                  </a:txBody>
                  <a:tcPr/>
                </a:tc>
              </a:tr>
              <a:tr h="282093">
                <a:tc>
                  <a:txBody>
                    <a:bodyPr/>
                    <a:lstStyle/>
                    <a:p>
                      <a:pPr algn="ctr"/>
                      <a:r>
                        <a:rPr lang="es-NI" sz="1400" dirty="0" smtClean="0"/>
                        <a:t>5</a:t>
                      </a:r>
                      <a:endParaRPr lang="es-NI" sz="1400" b="1" dirty="0"/>
                    </a:p>
                  </a:txBody>
                  <a:tcPr/>
                </a:tc>
                <a:tc>
                  <a:txBody>
                    <a:bodyPr/>
                    <a:lstStyle/>
                    <a:p>
                      <a:pPr algn="ctr"/>
                      <a:r>
                        <a:rPr lang="es-NI" sz="1400" b="1" dirty="0" smtClean="0"/>
                        <a:t>3.54</a:t>
                      </a:r>
                      <a:endParaRPr lang="es-NI" sz="1400" b="1" dirty="0"/>
                    </a:p>
                  </a:txBody>
                  <a:tcPr/>
                </a:tc>
                <a:tc>
                  <a:txBody>
                    <a:bodyPr/>
                    <a:lstStyle/>
                    <a:p>
                      <a:pPr algn="ctr"/>
                      <a:r>
                        <a:rPr lang="es-NI" sz="1400" b="1" dirty="0" smtClean="0"/>
                        <a:t>2.01</a:t>
                      </a:r>
                      <a:endParaRPr lang="es-NI" sz="1400" b="1" dirty="0"/>
                    </a:p>
                  </a:txBody>
                  <a:tcPr/>
                </a:tc>
                <a:tc>
                  <a:txBody>
                    <a:bodyPr/>
                    <a:lstStyle/>
                    <a:p>
                      <a:pPr algn="ctr"/>
                      <a:r>
                        <a:rPr lang="es-NI" sz="1400" b="1" dirty="0" smtClean="0"/>
                        <a:t>6.23</a:t>
                      </a:r>
                      <a:endParaRPr lang="es-NI" sz="1400" b="1" dirty="0"/>
                    </a:p>
                  </a:txBody>
                  <a:tcPr/>
                </a:tc>
                <a:tc>
                  <a:txBody>
                    <a:bodyPr/>
                    <a:lstStyle/>
                    <a:p>
                      <a:pPr algn="ctr"/>
                      <a:r>
                        <a:rPr lang="es-NI" sz="1400" b="1" dirty="0" smtClean="0"/>
                        <a:t>1.76</a:t>
                      </a:r>
                      <a:endParaRPr lang="es-NI" sz="1400" b="1" dirty="0"/>
                    </a:p>
                  </a:txBody>
                  <a:tcPr/>
                </a:tc>
              </a:tr>
              <a:tr h="282093">
                <a:tc>
                  <a:txBody>
                    <a:bodyPr/>
                    <a:lstStyle/>
                    <a:p>
                      <a:pPr algn="ctr"/>
                      <a:r>
                        <a:rPr lang="es-NI" sz="1400" dirty="0" smtClean="0"/>
                        <a:t>6</a:t>
                      </a:r>
                      <a:endParaRPr lang="es-NI" sz="1400" b="1" dirty="0"/>
                    </a:p>
                  </a:txBody>
                  <a:tcPr/>
                </a:tc>
                <a:tc>
                  <a:txBody>
                    <a:bodyPr/>
                    <a:lstStyle/>
                    <a:p>
                      <a:pPr algn="ctr"/>
                      <a:r>
                        <a:rPr lang="es-NI" sz="1400" b="1" dirty="0" smtClean="0"/>
                        <a:t>4.5</a:t>
                      </a:r>
                      <a:endParaRPr lang="es-NI" sz="1400" b="1" dirty="0"/>
                    </a:p>
                  </a:txBody>
                  <a:tcPr/>
                </a:tc>
                <a:tc>
                  <a:txBody>
                    <a:bodyPr/>
                    <a:lstStyle/>
                    <a:p>
                      <a:pPr algn="ctr"/>
                      <a:r>
                        <a:rPr lang="es-NI" sz="1400" b="1" dirty="0" smtClean="0"/>
                        <a:t>2.32</a:t>
                      </a:r>
                      <a:endParaRPr lang="es-NI" sz="1400" b="1" dirty="0"/>
                    </a:p>
                  </a:txBody>
                  <a:tcPr/>
                </a:tc>
                <a:tc>
                  <a:txBody>
                    <a:bodyPr/>
                    <a:lstStyle/>
                    <a:p>
                      <a:pPr algn="ctr"/>
                      <a:r>
                        <a:rPr lang="es-NI" sz="1400" b="1" dirty="0" smtClean="0"/>
                        <a:t>8.55</a:t>
                      </a:r>
                      <a:endParaRPr lang="es-NI" sz="1400" b="1" dirty="0"/>
                    </a:p>
                  </a:txBody>
                  <a:tcPr/>
                </a:tc>
                <a:tc>
                  <a:txBody>
                    <a:bodyPr/>
                    <a:lstStyle/>
                    <a:p>
                      <a:pPr algn="ctr"/>
                      <a:r>
                        <a:rPr lang="es-NI" sz="1400" b="1" dirty="0" smtClean="0"/>
                        <a:t>1.90</a:t>
                      </a:r>
                      <a:endParaRPr lang="es-NI" sz="1400" b="1" dirty="0"/>
                    </a:p>
                  </a:txBody>
                  <a:tcPr/>
                </a:tc>
              </a:tr>
              <a:tr h="282093">
                <a:tc>
                  <a:txBody>
                    <a:bodyPr/>
                    <a:lstStyle/>
                    <a:p>
                      <a:pPr algn="ctr"/>
                      <a:r>
                        <a:rPr lang="es-NI" sz="1400" dirty="0" smtClean="0"/>
                        <a:t>7</a:t>
                      </a:r>
                      <a:endParaRPr lang="es-NI" sz="1400" b="1" dirty="0"/>
                    </a:p>
                  </a:txBody>
                  <a:tcPr/>
                </a:tc>
                <a:tc>
                  <a:txBody>
                    <a:bodyPr/>
                    <a:lstStyle/>
                    <a:p>
                      <a:pPr algn="ctr"/>
                      <a:r>
                        <a:rPr lang="es-NI" sz="1400" b="1" dirty="0" smtClean="0"/>
                        <a:t>5.55</a:t>
                      </a:r>
                      <a:endParaRPr lang="es-NI" sz="1400" b="1" dirty="0"/>
                    </a:p>
                  </a:txBody>
                  <a:tcPr/>
                </a:tc>
                <a:tc>
                  <a:txBody>
                    <a:bodyPr/>
                    <a:lstStyle/>
                    <a:p>
                      <a:pPr algn="ctr"/>
                      <a:r>
                        <a:rPr lang="es-NI" sz="1400" b="1" dirty="0" smtClean="0"/>
                        <a:t>2.77</a:t>
                      </a:r>
                      <a:endParaRPr lang="es-NI" sz="1400" b="1" dirty="0"/>
                    </a:p>
                  </a:txBody>
                  <a:tcPr/>
                </a:tc>
                <a:tc>
                  <a:txBody>
                    <a:bodyPr/>
                    <a:lstStyle/>
                    <a:p>
                      <a:pPr algn="ctr"/>
                      <a:r>
                        <a:rPr lang="es-NI" sz="1400" b="1" dirty="0" smtClean="0"/>
                        <a:t>11.32</a:t>
                      </a:r>
                      <a:endParaRPr lang="es-NI" sz="1400" b="1" dirty="0"/>
                    </a:p>
                  </a:txBody>
                  <a:tcPr/>
                </a:tc>
                <a:tc>
                  <a:txBody>
                    <a:bodyPr/>
                    <a:lstStyle/>
                    <a:p>
                      <a:pPr algn="ctr"/>
                      <a:r>
                        <a:rPr lang="es-NI" sz="1400" b="1" dirty="0" smtClean="0"/>
                        <a:t>2.04</a:t>
                      </a:r>
                      <a:endParaRPr lang="es-NI" sz="1400" b="1" dirty="0"/>
                    </a:p>
                  </a:txBody>
                  <a:tcPr/>
                </a:tc>
              </a:tr>
              <a:tr h="282093">
                <a:tc>
                  <a:txBody>
                    <a:bodyPr/>
                    <a:lstStyle/>
                    <a:p>
                      <a:pPr algn="ctr"/>
                      <a:r>
                        <a:rPr lang="es-NI" sz="1400" dirty="0" smtClean="0"/>
                        <a:t>8</a:t>
                      </a:r>
                      <a:endParaRPr lang="es-NI" sz="1400" b="1" dirty="0"/>
                    </a:p>
                  </a:txBody>
                  <a:tcPr/>
                </a:tc>
                <a:tc>
                  <a:txBody>
                    <a:bodyPr/>
                    <a:lstStyle/>
                    <a:p>
                      <a:pPr algn="ctr"/>
                      <a:r>
                        <a:rPr lang="es-NI" sz="1400" b="1" dirty="0" smtClean="0"/>
                        <a:t>6.51</a:t>
                      </a:r>
                      <a:endParaRPr lang="es-NI" sz="1400" b="1" dirty="0"/>
                    </a:p>
                  </a:txBody>
                  <a:tcPr/>
                </a:tc>
                <a:tc>
                  <a:txBody>
                    <a:bodyPr/>
                    <a:lstStyle/>
                    <a:p>
                      <a:pPr algn="ctr"/>
                      <a:r>
                        <a:rPr lang="es-NI" sz="1400" b="1" dirty="0" smtClean="0"/>
                        <a:t>2.87</a:t>
                      </a:r>
                      <a:endParaRPr lang="es-NI" sz="1400" b="1" dirty="0"/>
                    </a:p>
                  </a:txBody>
                  <a:tcPr/>
                </a:tc>
                <a:tc>
                  <a:txBody>
                    <a:bodyPr/>
                    <a:lstStyle/>
                    <a:p>
                      <a:pPr algn="ctr"/>
                      <a:r>
                        <a:rPr lang="es-NI" sz="1400" b="1" dirty="0" smtClean="0"/>
                        <a:t>14.19</a:t>
                      </a:r>
                      <a:endParaRPr lang="es-NI" sz="1400" b="1" dirty="0"/>
                    </a:p>
                  </a:txBody>
                  <a:tcPr/>
                </a:tc>
                <a:tc>
                  <a:txBody>
                    <a:bodyPr/>
                    <a:lstStyle/>
                    <a:p>
                      <a:pPr algn="ctr"/>
                      <a:r>
                        <a:rPr lang="es-NI" sz="1400" b="1" dirty="0" smtClean="0"/>
                        <a:t>2.18</a:t>
                      </a:r>
                      <a:endParaRPr lang="es-NI" sz="1400" b="1" dirty="0"/>
                    </a:p>
                  </a:txBody>
                  <a:tcPr/>
                </a:tc>
              </a:tr>
            </a:tbl>
          </a:graphicData>
        </a:graphic>
      </p:graphicFrame>
    </p:spTree>
    <p:extLst>
      <p:ext uri="{BB962C8B-B14F-4D97-AF65-F5344CB8AC3E}">
        <p14:creationId xmlns:p14="http://schemas.microsoft.com/office/powerpoint/2010/main" val="1255375748"/>
      </p:ext>
    </p:extLst>
  </p:cSld>
  <p:clrMapOvr>
    <a:masterClrMapping/>
  </p:clrMapOvr>
  <p:transition spd="slow">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51470"/>
            <a:ext cx="7848872" cy="1008112"/>
          </a:xfrm>
        </p:spPr>
        <p:txBody>
          <a:bodyPr/>
          <a:lstStyle/>
          <a:p>
            <a:r>
              <a:rPr lang="es-NI" dirty="0" smtClean="0"/>
              <a:t/>
            </a:r>
            <a:br>
              <a:rPr lang="es-NI" dirty="0" smtClean="0"/>
            </a:br>
            <a:r>
              <a:rPr lang="es-NI" dirty="0" smtClean="0"/>
              <a:t>Consumo de crecimiento ponedoras</a:t>
            </a:r>
            <a:endParaRPr lang="es-NI" dirty="0"/>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1321956285"/>
              </p:ext>
            </p:extLst>
          </p:nvPr>
        </p:nvGraphicFramePr>
        <p:xfrm>
          <a:off x="468313" y="1352550"/>
          <a:ext cx="8424863" cy="3266440"/>
        </p:xfrm>
        <a:graphic>
          <a:graphicData uri="http://schemas.openxmlformats.org/drawingml/2006/table">
            <a:tbl>
              <a:tblPr firstRow="1" bandRow="1">
                <a:tableStyleId>{D113A9D2-9D6B-4929-AA2D-F23B5EE8CBE7}</a:tableStyleId>
              </a:tblPr>
              <a:tblGrid>
                <a:gridCol w="2808287"/>
                <a:gridCol w="1404144"/>
                <a:gridCol w="1404144"/>
                <a:gridCol w="2808288"/>
              </a:tblGrid>
              <a:tr h="185420">
                <a:tc rowSpan="2">
                  <a:txBody>
                    <a:bodyPr/>
                    <a:lstStyle/>
                    <a:p>
                      <a:pPr algn="ctr"/>
                      <a:endParaRPr lang="es-NI" sz="1600" dirty="0" smtClean="0"/>
                    </a:p>
                    <a:p>
                      <a:pPr algn="ctr"/>
                      <a:r>
                        <a:rPr lang="es-NI" sz="1600" dirty="0" smtClean="0"/>
                        <a:t>Edad en Semanas</a:t>
                      </a:r>
                      <a:endParaRPr lang="es-NI" sz="1600" dirty="0"/>
                    </a:p>
                  </a:txBody>
                  <a:tcPr/>
                </a:tc>
                <a:tc gridSpan="2">
                  <a:txBody>
                    <a:bodyPr/>
                    <a:lstStyle/>
                    <a:p>
                      <a:pPr algn="ctr"/>
                      <a:r>
                        <a:rPr lang="es-NI" sz="1600" dirty="0" smtClean="0"/>
                        <a:t>Consumo diario</a:t>
                      </a:r>
                      <a:endParaRPr lang="es-NI" sz="1600" dirty="0"/>
                    </a:p>
                  </a:txBody>
                  <a:tcPr/>
                </a:tc>
                <a:tc hMerge="1">
                  <a:txBody>
                    <a:bodyPr/>
                    <a:lstStyle/>
                    <a:p>
                      <a:endParaRPr lang="es-NI"/>
                    </a:p>
                  </a:txBody>
                  <a:tcPr/>
                </a:tc>
                <a:tc>
                  <a:txBody>
                    <a:bodyPr/>
                    <a:lstStyle/>
                    <a:p>
                      <a:pPr algn="ctr"/>
                      <a:r>
                        <a:rPr lang="es-NI" sz="1600" dirty="0" smtClean="0"/>
                        <a:t>Consumo</a:t>
                      </a:r>
                      <a:r>
                        <a:rPr lang="es-NI" sz="1600" baseline="0" dirty="0" smtClean="0"/>
                        <a:t> acumulado</a:t>
                      </a:r>
                      <a:endParaRPr lang="es-NI" sz="1600" dirty="0"/>
                    </a:p>
                  </a:txBody>
                  <a:tcPr/>
                </a:tc>
              </a:tr>
              <a:tr h="185420">
                <a:tc vMerge="1">
                  <a:txBody>
                    <a:bodyPr/>
                    <a:lstStyle/>
                    <a:p>
                      <a:endParaRPr lang="es-NI"/>
                    </a:p>
                  </a:txBody>
                  <a:tcPr/>
                </a:tc>
                <a:tc>
                  <a:txBody>
                    <a:bodyPr/>
                    <a:lstStyle/>
                    <a:p>
                      <a:r>
                        <a:rPr lang="es-NI" sz="1600" dirty="0" smtClean="0"/>
                        <a:t>Grs/ave/</a:t>
                      </a:r>
                      <a:r>
                        <a:rPr lang="es-NI" sz="1600" dirty="0" err="1" smtClean="0"/>
                        <a:t>dia</a:t>
                      </a:r>
                      <a:endParaRPr lang="es-NI" sz="1600" dirty="0"/>
                    </a:p>
                  </a:txBody>
                  <a:tcPr/>
                </a:tc>
                <a:tc>
                  <a:txBody>
                    <a:bodyPr/>
                    <a:lstStyle/>
                    <a:p>
                      <a:r>
                        <a:rPr lang="es-NI" sz="1600" dirty="0" smtClean="0"/>
                        <a:t>Kcal./ave/</a:t>
                      </a:r>
                      <a:r>
                        <a:rPr lang="es-NI" sz="1600" dirty="0" err="1" smtClean="0"/>
                        <a:t>dia</a:t>
                      </a:r>
                      <a:endParaRPr lang="es-NI" sz="1600" dirty="0"/>
                    </a:p>
                  </a:txBody>
                  <a:tcPr/>
                </a:tc>
                <a:tc>
                  <a:txBody>
                    <a:bodyPr/>
                    <a:lstStyle/>
                    <a:p>
                      <a:pPr algn="ctr"/>
                      <a:r>
                        <a:rPr lang="es-NI" sz="1600" dirty="0" smtClean="0"/>
                        <a:t>Gramos a la Fecha</a:t>
                      </a:r>
                      <a:endParaRPr lang="es-NI" sz="1600" dirty="0"/>
                    </a:p>
                  </a:txBody>
                  <a:tcPr/>
                </a:tc>
              </a:tr>
              <a:tr h="370840">
                <a:tc>
                  <a:txBody>
                    <a:bodyPr/>
                    <a:lstStyle/>
                    <a:p>
                      <a:pPr algn="ctr"/>
                      <a:r>
                        <a:rPr lang="es-NI" sz="1600" dirty="0" smtClean="0"/>
                        <a:t>1</a:t>
                      </a:r>
                      <a:endParaRPr lang="es-NI" sz="1600" dirty="0"/>
                    </a:p>
                  </a:txBody>
                  <a:tcPr/>
                </a:tc>
                <a:tc>
                  <a:txBody>
                    <a:bodyPr/>
                    <a:lstStyle/>
                    <a:p>
                      <a:pPr algn="ctr"/>
                      <a:r>
                        <a:rPr lang="es-NI" sz="1600" dirty="0" smtClean="0"/>
                        <a:t>13</a:t>
                      </a:r>
                      <a:endParaRPr lang="es-NI" sz="1600" dirty="0"/>
                    </a:p>
                  </a:txBody>
                  <a:tcPr/>
                </a:tc>
                <a:tc>
                  <a:txBody>
                    <a:bodyPr/>
                    <a:lstStyle/>
                    <a:p>
                      <a:pPr algn="ctr"/>
                      <a:r>
                        <a:rPr lang="es-NI" sz="1600" dirty="0" smtClean="0"/>
                        <a:t>39</a:t>
                      </a:r>
                      <a:endParaRPr lang="es-NI" sz="1600" dirty="0"/>
                    </a:p>
                  </a:txBody>
                  <a:tcPr/>
                </a:tc>
                <a:tc>
                  <a:txBody>
                    <a:bodyPr/>
                    <a:lstStyle/>
                    <a:p>
                      <a:pPr algn="ctr"/>
                      <a:r>
                        <a:rPr lang="es-NI" sz="1600" dirty="0" smtClean="0"/>
                        <a:t>91</a:t>
                      </a:r>
                      <a:endParaRPr lang="es-NI" sz="1600" dirty="0"/>
                    </a:p>
                  </a:txBody>
                  <a:tcPr/>
                </a:tc>
              </a:tr>
              <a:tr h="370840">
                <a:tc>
                  <a:txBody>
                    <a:bodyPr/>
                    <a:lstStyle/>
                    <a:p>
                      <a:pPr algn="ctr"/>
                      <a:r>
                        <a:rPr lang="es-NI" sz="1600" dirty="0" smtClean="0"/>
                        <a:t>2</a:t>
                      </a:r>
                      <a:endParaRPr lang="es-NI" sz="1600" dirty="0"/>
                    </a:p>
                  </a:txBody>
                  <a:tcPr/>
                </a:tc>
                <a:tc>
                  <a:txBody>
                    <a:bodyPr/>
                    <a:lstStyle/>
                    <a:p>
                      <a:pPr algn="ctr"/>
                      <a:r>
                        <a:rPr lang="es-NI" sz="1600" dirty="0" smtClean="0"/>
                        <a:t>20</a:t>
                      </a:r>
                      <a:endParaRPr lang="es-NI" sz="1600" dirty="0"/>
                    </a:p>
                  </a:txBody>
                  <a:tcPr/>
                </a:tc>
                <a:tc>
                  <a:txBody>
                    <a:bodyPr/>
                    <a:lstStyle/>
                    <a:p>
                      <a:pPr algn="ctr"/>
                      <a:r>
                        <a:rPr lang="es-NI" sz="1600" dirty="0" smtClean="0"/>
                        <a:t>59</a:t>
                      </a:r>
                      <a:endParaRPr lang="es-NI" sz="1600" dirty="0"/>
                    </a:p>
                  </a:txBody>
                  <a:tcPr/>
                </a:tc>
                <a:tc>
                  <a:txBody>
                    <a:bodyPr/>
                    <a:lstStyle/>
                    <a:p>
                      <a:pPr algn="ctr"/>
                      <a:r>
                        <a:rPr lang="es-NI" sz="1600" dirty="0" smtClean="0"/>
                        <a:t>231</a:t>
                      </a:r>
                      <a:endParaRPr lang="es-NI" sz="1600" dirty="0"/>
                    </a:p>
                  </a:txBody>
                  <a:tcPr/>
                </a:tc>
              </a:tr>
              <a:tr h="370840">
                <a:tc>
                  <a:txBody>
                    <a:bodyPr/>
                    <a:lstStyle/>
                    <a:p>
                      <a:pPr algn="ctr"/>
                      <a:r>
                        <a:rPr lang="es-NI" sz="1600" dirty="0" smtClean="0"/>
                        <a:t>3</a:t>
                      </a:r>
                      <a:endParaRPr lang="es-NI" sz="1600" dirty="0"/>
                    </a:p>
                  </a:txBody>
                  <a:tcPr/>
                </a:tc>
                <a:tc>
                  <a:txBody>
                    <a:bodyPr/>
                    <a:lstStyle/>
                    <a:p>
                      <a:pPr algn="ctr"/>
                      <a:r>
                        <a:rPr lang="es-NI" sz="1600" dirty="0" smtClean="0"/>
                        <a:t>25</a:t>
                      </a:r>
                      <a:endParaRPr lang="es-NI" sz="1600" dirty="0"/>
                    </a:p>
                  </a:txBody>
                  <a:tcPr/>
                </a:tc>
                <a:tc>
                  <a:txBody>
                    <a:bodyPr/>
                    <a:lstStyle/>
                    <a:p>
                      <a:pPr algn="ctr"/>
                      <a:r>
                        <a:rPr lang="es-NI" sz="1600" dirty="0" smtClean="0"/>
                        <a:t>74</a:t>
                      </a:r>
                      <a:endParaRPr lang="es-NI" sz="1600" dirty="0"/>
                    </a:p>
                  </a:txBody>
                  <a:tcPr/>
                </a:tc>
                <a:tc>
                  <a:txBody>
                    <a:bodyPr/>
                    <a:lstStyle/>
                    <a:p>
                      <a:pPr algn="ctr"/>
                      <a:r>
                        <a:rPr lang="es-NI" sz="1600" dirty="0" smtClean="0"/>
                        <a:t>406</a:t>
                      </a:r>
                      <a:endParaRPr lang="es-NI" sz="1600" dirty="0"/>
                    </a:p>
                  </a:txBody>
                  <a:tcPr/>
                </a:tc>
              </a:tr>
              <a:tr h="370840">
                <a:tc>
                  <a:txBody>
                    <a:bodyPr/>
                    <a:lstStyle/>
                    <a:p>
                      <a:pPr algn="ctr"/>
                      <a:r>
                        <a:rPr lang="es-NI" sz="1600" dirty="0" smtClean="0"/>
                        <a:t>4</a:t>
                      </a:r>
                      <a:endParaRPr lang="es-NI" sz="1600" dirty="0"/>
                    </a:p>
                  </a:txBody>
                  <a:tcPr/>
                </a:tc>
                <a:tc>
                  <a:txBody>
                    <a:bodyPr/>
                    <a:lstStyle/>
                    <a:p>
                      <a:pPr algn="ctr"/>
                      <a:r>
                        <a:rPr lang="es-NI" sz="1600" dirty="0" smtClean="0"/>
                        <a:t>29</a:t>
                      </a:r>
                      <a:endParaRPr lang="es-NI" sz="1600" dirty="0"/>
                    </a:p>
                  </a:txBody>
                  <a:tcPr/>
                </a:tc>
                <a:tc>
                  <a:txBody>
                    <a:bodyPr/>
                    <a:lstStyle/>
                    <a:p>
                      <a:pPr algn="ctr"/>
                      <a:r>
                        <a:rPr lang="es-NI" sz="1600" dirty="0" smtClean="0"/>
                        <a:t>88</a:t>
                      </a:r>
                      <a:endParaRPr lang="es-NI" sz="1600" dirty="0"/>
                    </a:p>
                  </a:txBody>
                  <a:tcPr/>
                </a:tc>
                <a:tc>
                  <a:txBody>
                    <a:bodyPr/>
                    <a:lstStyle/>
                    <a:p>
                      <a:pPr algn="ctr"/>
                      <a:r>
                        <a:rPr lang="es-NI" sz="1600" dirty="0" smtClean="0"/>
                        <a:t>609</a:t>
                      </a:r>
                      <a:endParaRPr lang="es-NI" sz="1600" dirty="0"/>
                    </a:p>
                  </a:txBody>
                  <a:tcPr/>
                </a:tc>
              </a:tr>
              <a:tr h="370840">
                <a:tc>
                  <a:txBody>
                    <a:bodyPr/>
                    <a:lstStyle/>
                    <a:p>
                      <a:pPr algn="ctr"/>
                      <a:r>
                        <a:rPr lang="es-NI" sz="1600" dirty="0" smtClean="0"/>
                        <a:t>5</a:t>
                      </a:r>
                      <a:endParaRPr lang="es-NI" sz="1600" dirty="0"/>
                    </a:p>
                  </a:txBody>
                  <a:tcPr/>
                </a:tc>
                <a:tc>
                  <a:txBody>
                    <a:bodyPr/>
                    <a:lstStyle/>
                    <a:p>
                      <a:pPr algn="ctr"/>
                      <a:r>
                        <a:rPr lang="es-NI" sz="1600" dirty="0" smtClean="0"/>
                        <a:t>33</a:t>
                      </a:r>
                      <a:endParaRPr lang="es-NI" sz="1600" dirty="0"/>
                    </a:p>
                  </a:txBody>
                  <a:tcPr/>
                </a:tc>
                <a:tc>
                  <a:txBody>
                    <a:bodyPr/>
                    <a:lstStyle/>
                    <a:p>
                      <a:pPr algn="ctr"/>
                      <a:r>
                        <a:rPr lang="es-NI" sz="1600" dirty="0" smtClean="0"/>
                        <a:t>100</a:t>
                      </a:r>
                      <a:endParaRPr lang="es-NI" sz="1600" dirty="0"/>
                    </a:p>
                  </a:txBody>
                  <a:tcPr/>
                </a:tc>
                <a:tc>
                  <a:txBody>
                    <a:bodyPr/>
                    <a:lstStyle/>
                    <a:p>
                      <a:pPr algn="ctr"/>
                      <a:r>
                        <a:rPr lang="es-NI" sz="1600" dirty="0" smtClean="0"/>
                        <a:t>840</a:t>
                      </a:r>
                      <a:endParaRPr lang="es-NI" sz="1600" dirty="0"/>
                    </a:p>
                  </a:txBody>
                  <a:tcPr/>
                </a:tc>
              </a:tr>
              <a:tr h="370840">
                <a:tc>
                  <a:txBody>
                    <a:bodyPr/>
                    <a:lstStyle/>
                    <a:p>
                      <a:pPr algn="ctr"/>
                      <a:r>
                        <a:rPr lang="es-NI" sz="1600" dirty="0" smtClean="0"/>
                        <a:t>6</a:t>
                      </a:r>
                      <a:endParaRPr lang="es-NI" sz="1600" dirty="0"/>
                    </a:p>
                  </a:txBody>
                  <a:tcPr/>
                </a:tc>
                <a:tc>
                  <a:txBody>
                    <a:bodyPr/>
                    <a:lstStyle/>
                    <a:p>
                      <a:pPr algn="ctr"/>
                      <a:r>
                        <a:rPr lang="es-NI" sz="1600" dirty="0" smtClean="0"/>
                        <a:t>37</a:t>
                      </a:r>
                      <a:endParaRPr lang="es-NI" sz="1600" dirty="0"/>
                    </a:p>
                  </a:txBody>
                  <a:tcPr/>
                </a:tc>
                <a:tc>
                  <a:txBody>
                    <a:bodyPr/>
                    <a:lstStyle/>
                    <a:p>
                      <a:pPr algn="ctr"/>
                      <a:r>
                        <a:rPr lang="es-NI" sz="1600" dirty="0" smtClean="0"/>
                        <a:t>113</a:t>
                      </a:r>
                      <a:endParaRPr lang="es-NI" sz="1600" dirty="0"/>
                    </a:p>
                  </a:txBody>
                  <a:tcPr/>
                </a:tc>
                <a:tc>
                  <a:txBody>
                    <a:bodyPr/>
                    <a:lstStyle/>
                    <a:p>
                      <a:pPr algn="ctr"/>
                      <a:r>
                        <a:rPr lang="es-NI" sz="1600" dirty="0" smtClean="0"/>
                        <a:t>1090</a:t>
                      </a:r>
                      <a:endParaRPr lang="es-NI" sz="1600" dirty="0"/>
                    </a:p>
                  </a:txBody>
                  <a:tcPr/>
                </a:tc>
              </a:tr>
              <a:tr h="370840">
                <a:tc>
                  <a:txBody>
                    <a:bodyPr/>
                    <a:lstStyle/>
                    <a:p>
                      <a:pPr algn="ctr"/>
                      <a:r>
                        <a:rPr lang="es-NI" sz="1600" dirty="0" smtClean="0"/>
                        <a:t>7</a:t>
                      </a:r>
                      <a:endParaRPr lang="es-NI" sz="1600" dirty="0"/>
                    </a:p>
                  </a:txBody>
                  <a:tcPr/>
                </a:tc>
                <a:tc>
                  <a:txBody>
                    <a:bodyPr/>
                    <a:lstStyle/>
                    <a:p>
                      <a:pPr algn="ctr"/>
                      <a:r>
                        <a:rPr lang="es-NI" sz="1600" dirty="0" smtClean="0"/>
                        <a:t>41</a:t>
                      </a:r>
                      <a:endParaRPr lang="es-NI" sz="1600" dirty="0"/>
                    </a:p>
                  </a:txBody>
                  <a:tcPr/>
                </a:tc>
                <a:tc>
                  <a:txBody>
                    <a:bodyPr/>
                    <a:lstStyle/>
                    <a:p>
                      <a:pPr algn="ctr"/>
                      <a:r>
                        <a:rPr lang="es-NI" sz="1600" dirty="0" smtClean="0"/>
                        <a:t>124</a:t>
                      </a:r>
                      <a:endParaRPr lang="es-NI" sz="1600" dirty="0"/>
                    </a:p>
                  </a:txBody>
                  <a:tcPr/>
                </a:tc>
                <a:tc>
                  <a:txBody>
                    <a:bodyPr/>
                    <a:lstStyle/>
                    <a:p>
                      <a:pPr algn="ctr"/>
                      <a:r>
                        <a:rPr lang="es-NI" sz="1600" dirty="0" smtClean="0"/>
                        <a:t>1386</a:t>
                      </a:r>
                      <a:endParaRPr lang="es-NI" sz="1600" dirty="0"/>
                    </a:p>
                  </a:txBody>
                  <a:tcPr/>
                </a:tc>
              </a:tr>
            </a:tbl>
          </a:graphicData>
        </a:graphic>
      </p:graphicFrame>
    </p:spTree>
    <p:extLst>
      <p:ext uri="{BB962C8B-B14F-4D97-AF65-F5344CB8AC3E}">
        <p14:creationId xmlns:p14="http://schemas.microsoft.com/office/powerpoint/2010/main" val="637325986"/>
      </p:ext>
    </p:extLst>
  </p:cSld>
  <p:clrMapOvr>
    <a:masterClrMapping/>
  </p:clrMapOvr>
  <p:transition spd="slow">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graphicFrame>
        <p:nvGraphicFramePr>
          <p:cNvPr id="3" name="Marcador de contenido 2"/>
          <p:cNvGraphicFramePr>
            <a:graphicFrameLocks noGrp="1"/>
          </p:cNvGraphicFramePr>
          <p:nvPr>
            <p:ph sz="quarter" idx="13"/>
            <p:extLst>
              <p:ext uri="{D42A27DB-BD31-4B8C-83A1-F6EECF244321}">
                <p14:modId xmlns:p14="http://schemas.microsoft.com/office/powerpoint/2010/main" val="2031433585"/>
              </p:ext>
            </p:extLst>
          </p:nvPr>
        </p:nvGraphicFramePr>
        <p:xfrm>
          <a:off x="422786" y="1081672"/>
          <a:ext cx="8469694" cy="3718560"/>
        </p:xfrm>
        <a:graphic>
          <a:graphicData uri="http://schemas.openxmlformats.org/drawingml/2006/table">
            <a:tbl>
              <a:tblPr firstRow="1" bandRow="1">
                <a:tableStyleId>{D113A9D2-9D6B-4929-AA2D-F23B5EE8CBE7}</a:tableStyleId>
              </a:tblPr>
              <a:tblGrid>
                <a:gridCol w="1512093"/>
                <a:gridCol w="1584176"/>
                <a:gridCol w="116840"/>
                <a:gridCol w="1656184"/>
                <a:gridCol w="3600401"/>
              </a:tblGrid>
              <a:tr h="293304">
                <a:tc rowSpan="2">
                  <a:txBody>
                    <a:bodyPr/>
                    <a:lstStyle/>
                    <a:p>
                      <a:pPr algn="ctr"/>
                      <a:endParaRPr lang="es-NI" sz="1400" dirty="0" smtClean="0"/>
                    </a:p>
                    <a:p>
                      <a:pPr algn="ctr"/>
                      <a:r>
                        <a:rPr lang="es-NI" sz="1400" dirty="0" smtClean="0"/>
                        <a:t>Edad en</a:t>
                      </a:r>
                      <a:r>
                        <a:rPr lang="es-NI" sz="1400" baseline="0" dirty="0" smtClean="0"/>
                        <a:t> Semanas</a:t>
                      </a:r>
                      <a:endParaRPr lang="es-NI" sz="1400" dirty="0"/>
                    </a:p>
                  </a:txBody>
                  <a:tcPr/>
                </a:tc>
                <a:tc gridSpan="3">
                  <a:txBody>
                    <a:bodyPr/>
                    <a:lstStyle/>
                    <a:p>
                      <a:pPr algn="ctr"/>
                      <a:r>
                        <a:rPr lang="es-NI" sz="1400" dirty="0" smtClean="0"/>
                        <a:t>Consumo</a:t>
                      </a:r>
                      <a:r>
                        <a:rPr lang="es-NI" sz="1400" baseline="0" dirty="0" smtClean="0"/>
                        <a:t> Diario</a:t>
                      </a:r>
                      <a:endParaRPr lang="es-NI" sz="1400" dirty="0"/>
                    </a:p>
                  </a:txBody>
                  <a:tcPr/>
                </a:tc>
                <a:tc hMerge="1">
                  <a:txBody>
                    <a:bodyPr/>
                    <a:lstStyle/>
                    <a:p>
                      <a:endParaRPr lang="es-NI"/>
                    </a:p>
                  </a:txBody>
                  <a:tcPr/>
                </a:tc>
                <a:tc hMerge="1">
                  <a:txBody>
                    <a:bodyPr/>
                    <a:lstStyle/>
                    <a:p>
                      <a:endParaRPr lang="es-NI"/>
                    </a:p>
                  </a:txBody>
                  <a:tcPr/>
                </a:tc>
                <a:tc>
                  <a:txBody>
                    <a:bodyPr/>
                    <a:lstStyle/>
                    <a:p>
                      <a:pPr algn="ctr"/>
                      <a:r>
                        <a:rPr lang="es-NI" sz="1400" dirty="0" smtClean="0"/>
                        <a:t>Consumo</a:t>
                      </a:r>
                      <a:r>
                        <a:rPr lang="es-NI" sz="1400" baseline="0" dirty="0" smtClean="0"/>
                        <a:t> acumulado</a:t>
                      </a:r>
                      <a:endParaRPr lang="es-NI" sz="1400" dirty="0"/>
                    </a:p>
                  </a:txBody>
                  <a:tcPr/>
                </a:tc>
              </a:tr>
              <a:tr h="293304">
                <a:tc vMerge="1">
                  <a:txBody>
                    <a:bodyPr/>
                    <a:lstStyle/>
                    <a:p>
                      <a:pPr algn="ctr"/>
                      <a:endParaRPr lang="es-NI" sz="1400" dirty="0"/>
                    </a:p>
                  </a:txBody>
                  <a:tcPr/>
                </a:tc>
                <a:tc>
                  <a:txBody>
                    <a:bodyPr/>
                    <a:lstStyle/>
                    <a:p>
                      <a:pPr algn="ctr"/>
                      <a:r>
                        <a:rPr lang="es-NI" sz="1400" dirty="0" smtClean="0"/>
                        <a:t>Gramos/ave/</a:t>
                      </a:r>
                      <a:r>
                        <a:rPr lang="es-NI" sz="1400" dirty="0" err="1" smtClean="0"/>
                        <a:t>dia</a:t>
                      </a:r>
                      <a:endParaRPr lang="es-NI" sz="1400" dirty="0"/>
                    </a:p>
                  </a:txBody>
                  <a:tcPr/>
                </a:tc>
                <a:tc gridSpan="2">
                  <a:txBody>
                    <a:bodyPr/>
                    <a:lstStyle/>
                    <a:p>
                      <a:pPr algn="ctr"/>
                      <a:r>
                        <a:rPr lang="es-NI" sz="1400" dirty="0" smtClean="0"/>
                        <a:t>Kcal/ave/</a:t>
                      </a:r>
                      <a:r>
                        <a:rPr lang="es-NI" sz="1400" dirty="0" err="1" smtClean="0"/>
                        <a:t>dia</a:t>
                      </a:r>
                      <a:endParaRPr lang="es-NI" sz="1400" dirty="0"/>
                    </a:p>
                  </a:txBody>
                  <a:tcPr/>
                </a:tc>
                <a:tc hMerge="1">
                  <a:txBody>
                    <a:bodyPr/>
                    <a:lstStyle/>
                    <a:p>
                      <a:endParaRPr lang="es-NI"/>
                    </a:p>
                  </a:txBody>
                  <a:tcPr/>
                </a:tc>
                <a:tc>
                  <a:txBody>
                    <a:bodyPr/>
                    <a:lstStyle/>
                    <a:p>
                      <a:pPr algn="ctr"/>
                      <a:r>
                        <a:rPr lang="es-NI" sz="1400" dirty="0" smtClean="0"/>
                        <a:t>Gramos a la Fecha </a:t>
                      </a:r>
                      <a:endParaRPr lang="es-NI" sz="1400" dirty="0"/>
                    </a:p>
                  </a:txBody>
                  <a:tcPr/>
                </a:tc>
              </a:tr>
              <a:tr h="351965">
                <a:tc>
                  <a:txBody>
                    <a:bodyPr/>
                    <a:lstStyle/>
                    <a:p>
                      <a:pPr algn="ctr"/>
                      <a:r>
                        <a:rPr lang="es-NI" sz="1400" dirty="0" smtClean="0"/>
                        <a:t>8</a:t>
                      </a:r>
                      <a:endParaRPr lang="es-NI" sz="1400" dirty="0"/>
                    </a:p>
                  </a:txBody>
                  <a:tcPr/>
                </a:tc>
                <a:tc gridSpan="2">
                  <a:txBody>
                    <a:bodyPr/>
                    <a:lstStyle/>
                    <a:p>
                      <a:pPr algn="ctr"/>
                      <a:r>
                        <a:rPr lang="es-NI" dirty="0" smtClean="0"/>
                        <a:t>46</a:t>
                      </a:r>
                      <a:endParaRPr lang="es-NI" dirty="0"/>
                    </a:p>
                  </a:txBody>
                  <a:tcPr/>
                </a:tc>
                <a:tc hMerge="1">
                  <a:txBody>
                    <a:bodyPr/>
                    <a:lstStyle/>
                    <a:p>
                      <a:endParaRPr lang="es-NI"/>
                    </a:p>
                  </a:txBody>
                  <a:tcPr/>
                </a:tc>
                <a:tc>
                  <a:txBody>
                    <a:bodyPr/>
                    <a:lstStyle/>
                    <a:p>
                      <a:pPr algn="ctr"/>
                      <a:r>
                        <a:rPr lang="es-NI" dirty="0" smtClean="0"/>
                        <a:t>141</a:t>
                      </a:r>
                      <a:endParaRPr lang="es-NI" dirty="0"/>
                    </a:p>
                  </a:txBody>
                  <a:tcPr/>
                </a:tc>
                <a:tc>
                  <a:txBody>
                    <a:bodyPr/>
                    <a:lstStyle/>
                    <a:p>
                      <a:pPr algn="ctr"/>
                      <a:r>
                        <a:rPr lang="es-NI" sz="1400" dirty="0" smtClean="0"/>
                        <a:t>1708</a:t>
                      </a:r>
                      <a:endParaRPr lang="es-NI" sz="1400" dirty="0"/>
                    </a:p>
                  </a:txBody>
                  <a:tcPr/>
                </a:tc>
              </a:tr>
              <a:tr h="293304">
                <a:tc>
                  <a:txBody>
                    <a:bodyPr/>
                    <a:lstStyle/>
                    <a:p>
                      <a:pPr algn="ctr"/>
                      <a:r>
                        <a:rPr lang="es-NI" sz="1400" dirty="0" smtClean="0"/>
                        <a:t>9</a:t>
                      </a:r>
                      <a:endParaRPr lang="es-NI" sz="1400" dirty="0"/>
                    </a:p>
                  </a:txBody>
                  <a:tcPr/>
                </a:tc>
                <a:tc gridSpan="2">
                  <a:txBody>
                    <a:bodyPr/>
                    <a:lstStyle/>
                    <a:p>
                      <a:pPr algn="ctr"/>
                      <a:r>
                        <a:rPr lang="es-NI" sz="1400" dirty="0" smtClean="0"/>
                        <a:t>51</a:t>
                      </a:r>
                      <a:endParaRPr lang="es-NI" sz="1400" dirty="0"/>
                    </a:p>
                  </a:txBody>
                  <a:tcPr/>
                </a:tc>
                <a:tc hMerge="1">
                  <a:txBody>
                    <a:bodyPr/>
                    <a:lstStyle/>
                    <a:p>
                      <a:endParaRPr lang="es-NI"/>
                    </a:p>
                  </a:txBody>
                  <a:tcPr/>
                </a:tc>
                <a:tc>
                  <a:txBody>
                    <a:bodyPr/>
                    <a:lstStyle/>
                    <a:p>
                      <a:pPr algn="ctr"/>
                      <a:r>
                        <a:rPr lang="es-NI" sz="1400" dirty="0" smtClean="0"/>
                        <a:t>157</a:t>
                      </a:r>
                      <a:endParaRPr lang="es-NI" sz="1400" dirty="0"/>
                    </a:p>
                  </a:txBody>
                  <a:tcPr/>
                </a:tc>
                <a:tc>
                  <a:txBody>
                    <a:bodyPr/>
                    <a:lstStyle/>
                    <a:p>
                      <a:pPr algn="ctr"/>
                      <a:r>
                        <a:rPr lang="es-NI" sz="1400" dirty="0" smtClean="0"/>
                        <a:t>2065</a:t>
                      </a:r>
                      <a:endParaRPr lang="es-NI" sz="1400" dirty="0"/>
                    </a:p>
                  </a:txBody>
                  <a:tcPr/>
                </a:tc>
              </a:tr>
              <a:tr h="293304">
                <a:tc>
                  <a:txBody>
                    <a:bodyPr/>
                    <a:lstStyle/>
                    <a:p>
                      <a:pPr algn="ctr"/>
                      <a:r>
                        <a:rPr lang="es-NI" sz="1400" dirty="0" smtClean="0"/>
                        <a:t>10</a:t>
                      </a:r>
                      <a:endParaRPr lang="es-NI" sz="1400" dirty="0"/>
                    </a:p>
                  </a:txBody>
                  <a:tcPr/>
                </a:tc>
                <a:tc gridSpan="2">
                  <a:txBody>
                    <a:bodyPr/>
                    <a:lstStyle/>
                    <a:p>
                      <a:pPr algn="ctr"/>
                      <a:r>
                        <a:rPr lang="es-NI" sz="1400" dirty="0" smtClean="0"/>
                        <a:t>56</a:t>
                      </a:r>
                      <a:endParaRPr lang="es-NI" sz="1400" dirty="0"/>
                    </a:p>
                  </a:txBody>
                  <a:tcPr/>
                </a:tc>
                <a:tc hMerge="1">
                  <a:txBody>
                    <a:bodyPr/>
                    <a:lstStyle/>
                    <a:p>
                      <a:endParaRPr lang="es-NI"/>
                    </a:p>
                  </a:txBody>
                  <a:tcPr/>
                </a:tc>
                <a:tc>
                  <a:txBody>
                    <a:bodyPr/>
                    <a:lstStyle/>
                    <a:p>
                      <a:pPr algn="ctr"/>
                      <a:r>
                        <a:rPr lang="es-NI" sz="1400" dirty="0" smtClean="0"/>
                        <a:t>172</a:t>
                      </a:r>
                      <a:endParaRPr lang="es-NI" sz="1400" dirty="0"/>
                    </a:p>
                  </a:txBody>
                  <a:tcPr/>
                </a:tc>
                <a:tc>
                  <a:txBody>
                    <a:bodyPr/>
                    <a:lstStyle/>
                    <a:p>
                      <a:pPr algn="ctr"/>
                      <a:r>
                        <a:rPr lang="es-NI" sz="1400" dirty="0" smtClean="0"/>
                        <a:t>2457</a:t>
                      </a:r>
                      <a:endParaRPr lang="es-NI" sz="1400" dirty="0"/>
                    </a:p>
                  </a:txBody>
                  <a:tcPr/>
                </a:tc>
              </a:tr>
              <a:tr h="293304">
                <a:tc>
                  <a:txBody>
                    <a:bodyPr/>
                    <a:lstStyle/>
                    <a:p>
                      <a:pPr algn="ctr"/>
                      <a:r>
                        <a:rPr lang="es-NI" sz="1400" dirty="0" smtClean="0"/>
                        <a:t>11</a:t>
                      </a:r>
                      <a:endParaRPr lang="es-NI" sz="1400" dirty="0"/>
                    </a:p>
                  </a:txBody>
                  <a:tcPr/>
                </a:tc>
                <a:tc gridSpan="2">
                  <a:txBody>
                    <a:bodyPr/>
                    <a:lstStyle/>
                    <a:p>
                      <a:pPr algn="ctr"/>
                      <a:r>
                        <a:rPr lang="es-NI" sz="1400" dirty="0" smtClean="0"/>
                        <a:t>61</a:t>
                      </a:r>
                      <a:endParaRPr lang="es-NI" sz="1400" dirty="0"/>
                    </a:p>
                  </a:txBody>
                  <a:tcPr/>
                </a:tc>
                <a:tc hMerge="1">
                  <a:txBody>
                    <a:bodyPr/>
                    <a:lstStyle/>
                    <a:p>
                      <a:endParaRPr lang="es-NI"/>
                    </a:p>
                  </a:txBody>
                  <a:tcPr/>
                </a:tc>
                <a:tc>
                  <a:txBody>
                    <a:bodyPr/>
                    <a:lstStyle/>
                    <a:p>
                      <a:pPr algn="ctr"/>
                      <a:r>
                        <a:rPr lang="es-NI" sz="1400" dirty="0" smtClean="0"/>
                        <a:t>189</a:t>
                      </a:r>
                      <a:endParaRPr lang="es-NI" sz="1400" dirty="0"/>
                    </a:p>
                  </a:txBody>
                  <a:tcPr/>
                </a:tc>
                <a:tc>
                  <a:txBody>
                    <a:bodyPr/>
                    <a:lstStyle/>
                    <a:p>
                      <a:pPr algn="ctr"/>
                      <a:r>
                        <a:rPr lang="es-NI" sz="1400" dirty="0" smtClean="0"/>
                        <a:t>2884</a:t>
                      </a:r>
                      <a:endParaRPr lang="es-NI" sz="1400" dirty="0"/>
                    </a:p>
                  </a:txBody>
                  <a:tcPr/>
                </a:tc>
              </a:tr>
              <a:tr h="293304">
                <a:tc>
                  <a:txBody>
                    <a:bodyPr/>
                    <a:lstStyle/>
                    <a:p>
                      <a:pPr algn="ctr"/>
                      <a:r>
                        <a:rPr lang="es-NI" sz="1400" dirty="0" smtClean="0"/>
                        <a:t>12</a:t>
                      </a:r>
                      <a:endParaRPr lang="es-NI" sz="1400" dirty="0"/>
                    </a:p>
                  </a:txBody>
                  <a:tcPr/>
                </a:tc>
                <a:tc gridSpan="2">
                  <a:txBody>
                    <a:bodyPr/>
                    <a:lstStyle/>
                    <a:p>
                      <a:pPr algn="ctr"/>
                      <a:r>
                        <a:rPr lang="es-NI" sz="1400" dirty="0" smtClean="0"/>
                        <a:t>66</a:t>
                      </a:r>
                      <a:endParaRPr lang="es-NI" sz="1400" dirty="0"/>
                    </a:p>
                  </a:txBody>
                  <a:tcPr/>
                </a:tc>
                <a:tc hMerge="1">
                  <a:txBody>
                    <a:bodyPr/>
                    <a:lstStyle/>
                    <a:p>
                      <a:endParaRPr lang="es-NI"/>
                    </a:p>
                  </a:txBody>
                  <a:tcPr/>
                </a:tc>
                <a:tc>
                  <a:txBody>
                    <a:bodyPr/>
                    <a:lstStyle/>
                    <a:p>
                      <a:pPr algn="ctr"/>
                      <a:r>
                        <a:rPr lang="es-NI" sz="1400" dirty="0" smtClean="0"/>
                        <a:t>204</a:t>
                      </a:r>
                      <a:endParaRPr lang="es-NI" sz="1400" dirty="0"/>
                    </a:p>
                  </a:txBody>
                  <a:tcPr/>
                </a:tc>
                <a:tc>
                  <a:txBody>
                    <a:bodyPr/>
                    <a:lstStyle/>
                    <a:p>
                      <a:pPr algn="ctr"/>
                      <a:r>
                        <a:rPr lang="es-NI" sz="1400" dirty="0" smtClean="0"/>
                        <a:t>3346</a:t>
                      </a:r>
                      <a:endParaRPr lang="es-NI" sz="1400" dirty="0"/>
                    </a:p>
                  </a:txBody>
                  <a:tcPr/>
                </a:tc>
              </a:tr>
              <a:tr h="293304">
                <a:tc>
                  <a:txBody>
                    <a:bodyPr/>
                    <a:lstStyle/>
                    <a:p>
                      <a:pPr algn="ctr"/>
                      <a:r>
                        <a:rPr lang="es-NI" sz="1400" dirty="0" smtClean="0"/>
                        <a:t>13</a:t>
                      </a:r>
                      <a:endParaRPr lang="es-NI" sz="1400" dirty="0"/>
                    </a:p>
                  </a:txBody>
                  <a:tcPr/>
                </a:tc>
                <a:tc gridSpan="2">
                  <a:txBody>
                    <a:bodyPr/>
                    <a:lstStyle/>
                    <a:p>
                      <a:pPr algn="ctr"/>
                      <a:r>
                        <a:rPr lang="es-NI" sz="1400" dirty="0" smtClean="0"/>
                        <a:t>70</a:t>
                      </a:r>
                      <a:endParaRPr lang="es-NI" sz="1400" dirty="0"/>
                    </a:p>
                  </a:txBody>
                  <a:tcPr/>
                </a:tc>
                <a:tc hMerge="1">
                  <a:txBody>
                    <a:bodyPr/>
                    <a:lstStyle/>
                    <a:p>
                      <a:endParaRPr lang="es-NI"/>
                    </a:p>
                  </a:txBody>
                  <a:tcPr/>
                </a:tc>
                <a:tc>
                  <a:txBody>
                    <a:bodyPr/>
                    <a:lstStyle/>
                    <a:p>
                      <a:pPr algn="ctr"/>
                      <a:r>
                        <a:rPr lang="es-NI" sz="1400" dirty="0" smtClean="0"/>
                        <a:t>218</a:t>
                      </a:r>
                      <a:endParaRPr lang="es-NI" sz="1400" dirty="0"/>
                    </a:p>
                  </a:txBody>
                  <a:tcPr/>
                </a:tc>
                <a:tc>
                  <a:txBody>
                    <a:bodyPr/>
                    <a:lstStyle/>
                    <a:p>
                      <a:pPr algn="ctr"/>
                      <a:r>
                        <a:rPr lang="es-NI" sz="1400" dirty="0" smtClean="0"/>
                        <a:t>3836</a:t>
                      </a:r>
                      <a:endParaRPr lang="es-NI" sz="1400" dirty="0"/>
                    </a:p>
                  </a:txBody>
                  <a:tcPr/>
                </a:tc>
              </a:tr>
              <a:tr h="293304">
                <a:tc>
                  <a:txBody>
                    <a:bodyPr/>
                    <a:lstStyle/>
                    <a:p>
                      <a:pPr algn="ctr"/>
                      <a:r>
                        <a:rPr lang="es-NI" sz="1400" dirty="0" smtClean="0"/>
                        <a:t>14</a:t>
                      </a:r>
                      <a:endParaRPr lang="es-NI" sz="1400" dirty="0"/>
                    </a:p>
                  </a:txBody>
                  <a:tcPr/>
                </a:tc>
                <a:tc gridSpan="2">
                  <a:txBody>
                    <a:bodyPr/>
                    <a:lstStyle/>
                    <a:p>
                      <a:pPr algn="ctr"/>
                      <a:r>
                        <a:rPr lang="es-NI" sz="1400" dirty="0" smtClean="0"/>
                        <a:t>73</a:t>
                      </a:r>
                      <a:endParaRPr lang="es-NI" sz="1400" dirty="0"/>
                    </a:p>
                  </a:txBody>
                  <a:tcPr/>
                </a:tc>
                <a:tc hMerge="1">
                  <a:txBody>
                    <a:bodyPr/>
                    <a:lstStyle/>
                    <a:p>
                      <a:endParaRPr lang="es-NI"/>
                    </a:p>
                  </a:txBody>
                  <a:tcPr/>
                </a:tc>
                <a:tc>
                  <a:txBody>
                    <a:bodyPr/>
                    <a:lstStyle/>
                    <a:p>
                      <a:pPr algn="ctr"/>
                      <a:r>
                        <a:rPr lang="es-NI" sz="1400" dirty="0" smtClean="0"/>
                        <a:t>225</a:t>
                      </a:r>
                      <a:endParaRPr lang="es-NI" sz="1400" dirty="0"/>
                    </a:p>
                  </a:txBody>
                  <a:tcPr/>
                </a:tc>
                <a:tc>
                  <a:txBody>
                    <a:bodyPr/>
                    <a:lstStyle/>
                    <a:p>
                      <a:pPr algn="ctr"/>
                      <a:r>
                        <a:rPr lang="es-NI" sz="1400" dirty="0" smtClean="0"/>
                        <a:t>4347</a:t>
                      </a:r>
                      <a:endParaRPr lang="es-NI" sz="1400" dirty="0"/>
                    </a:p>
                  </a:txBody>
                  <a:tcPr/>
                </a:tc>
              </a:tr>
              <a:tr h="293304">
                <a:tc>
                  <a:txBody>
                    <a:bodyPr/>
                    <a:lstStyle/>
                    <a:p>
                      <a:pPr algn="ctr"/>
                      <a:r>
                        <a:rPr lang="es-NI" sz="1400" dirty="0" smtClean="0"/>
                        <a:t>15</a:t>
                      </a:r>
                      <a:endParaRPr lang="es-NI" sz="1400" dirty="0"/>
                    </a:p>
                  </a:txBody>
                  <a:tcPr/>
                </a:tc>
                <a:tc gridSpan="2">
                  <a:txBody>
                    <a:bodyPr/>
                    <a:lstStyle/>
                    <a:p>
                      <a:pPr algn="ctr"/>
                      <a:r>
                        <a:rPr lang="es-NI" sz="1400" dirty="0" smtClean="0"/>
                        <a:t>75</a:t>
                      </a:r>
                      <a:endParaRPr lang="es-NI" sz="1400" dirty="0"/>
                    </a:p>
                  </a:txBody>
                  <a:tcPr/>
                </a:tc>
                <a:tc hMerge="1">
                  <a:txBody>
                    <a:bodyPr/>
                    <a:lstStyle/>
                    <a:p>
                      <a:endParaRPr lang="es-NI"/>
                    </a:p>
                  </a:txBody>
                  <a:tcPr/>
                </a:tc>
                <a:tc>
                  <a:txBody>
                    <a:bodyPr/>
                    <a:lstStyle/>
                    <a:p>
                      <a:pPr algn="ctr"/>
                      <a:r>
                        <a:rPr lang="es-NI" sz="1400" dirty="0" smtClean="0"/>
                        <a:t>231</a:t>
                      </a:r>
                      <a:endParaRPr lang="es-NI" sz="1400" dirty="0"/>
                    </a:p>
                  </a:txBody>
                  <a:tcPr/>
                </a:tc>
                <a:tc>
                  <a:txBody>
                    <a:bodyPr/>
                    <a:lstStyle/>
                    <a:p>
                      <a:pPr algn="ctr"/>
                      <a:r>
                        <a:rPr lang="es-NI" sz="1400" dirty="0" smtClean="0"/>
                        <a:t>4872</a:t>
                      </a:r>
                      <a:endParaRPr lang="es-NI" sz="1400" dirty="0"/>
                    </a:p>
                  </a:txBody>
                  <a:tcPr/>
                </a:tc>
              </a:tr>
              <a:tr h="293304">
                <a:tc>
                  <a:txBody>
                    <a:bodyPr/>
                    <a:lstStyle/>
                    <a:p>
                      <a:pPr algn="ctr"/>
                      <a:r>
                        <a:rPr lang="es-NI" sz="1400" dirty="0" smtClean="0"/>
                        <a:t>16</a:t>
                      </a:r>
                      <a:endParaRPr lang="es-NI" sz="1400" dirty="0"/>
                    </a:p>
                  </a:txBody>
                  <a:tcPr/>
                </a:tc>
                <a:tc gridSpan="2">
                  <a:txBody>
                    <a:bodyPr/>
                    <a:lstStyle/>
                    <a:p>
                      <a:pPr algn="ctr"/>
                      <a:r>
                        <a:rPr lang="es-NI" sz="1400" dirty="0" smtClean="0"/>
                        <a:t>77</a:t>
                      </a:r>
                      <a:endParaRPr lang="es-NI" sz="1400" dirty="0"/>
                    </a:p>
                  </a:txBody>
                  <a:tcPr/>
                </a:tc>
                <a:tc hMerge="1">
                  <a:txBody>
                    <a:bodyPr/>
                    <a:lstStyle/>
                    <a:p>
                      <a:endParaRPr lang="es-NI"/>
                    </a:p>
                  </a:txBody>
                  <a:tcPr/>
                </a:tc>
                <a:tc>
                  <a:txBody>
                    <a:bodyPr/>
                    <a:lstStyle/>
                    <a:p>
                      <a:pPr algn="ctr"/>
                      <a:r>
                        <a:rPr lang="es-NI" sz="1400" dirty="0" smtClean="0"/>
                        <a:t>234</a:t>
                      </a:r>
                      <a:endParaRPr lang="es-NI" sz="1400" dirty="0"/>
                    </a:p>
                  </a:txBody>
                  <a:tcPr/>
                </a:tc>
                <a:tc>
                  <a:txBody>
                    <a:bodyPr/>
                    <a:lstStyle/>
                    <a:p>
                      <a:pPr algn="ctr"/>
                      <a:r>
                        <a:rPr lang="es-NI" sz="1400" dirty="0" smtClean="0"/>
                        <a:t>5411</a:t>
                      </a:r>
                      <a:endParaRPr lang="es-NI" sz="1400" dirty="0"/>
                    </a:p>
                  </a:txBody>
                  <a:tcPr/>
                </a:tc>
              </a:tr>
              <a:tr h="293304">
                <a:tc>
                  <a:txBody>
                    <a:bodyPr/>
                    <a:lstStyle/>
                    <a:p>
                      <a:pPr algn="ctr"/>
                      <a:r>
                        <a:rPr lang="es-NI" sz="1400" dirty="0" smtClean="0"/>
                        <a:t>17</a:t>
                      </a:r>
                      <a:endParaRPr lang="es-NI" sz="1400" dirty="0"/>
                    </a:p>
                  </a:txBody>
                  <a:tcPr/>
                </a:tc>
                <a:tc gridSpan="2">
                  <a:txBody>
                    <a:bodyPr/>
                    <a:lstStyle/>
                    <a:p>
                      <a:pPr algn="ctr"/>
                      <a:r>
                        <a:rPr lang="es-NI" sz="1400" dirty="0" smtClean="0"/>
                        <a:t>80</a:t>
                      </a:r>
                      <a:endParaRPr lang="es-NI" sz="1400" dirty="0"/>
                    </a:p>
                  </a:txBody>
                  <a:tcPr/>
                </a:tc>
                <a:tc hMerge="1">
                  <a:txBody>
                    <a:bodyPr/>
                    <a:lstStyle/>
                    <a:p>
                      <a:endParaRPr lang="es-NI"/>
                    </a:p>
                  </a:txBody>
                  <a:tcPr/>
                </a:tc>
                <a:tc>
                  <a:txBody>
                    <a:bodyPr/>
                    <a:lstStyle/>
                    <a:p>
                      <a:pPr algn="ctr"/>
                      <a:r>
                        <a:rPr lang="es-NI" sz="1400" dirty="0" smtClean="0"/>
                        <a:t>239</a:t>
                      </a:r>
                      <a:endParaRPr lang="es-NI" sz="1400" dirty="0"/>
                    </a:p>
                  </a:txBody>
                  <a:tcPr/>
                </a:tc>
                <a:tc>
                  <a:txBody>
                    <a:bodyPr/>
                    <a:lstStyle/>
                    <a:p>
                      <a:pPr algn="ctr"/>
                      <a:r>
                        <a:rPr lang="es-NI" sz="1400" dirty="0" smtClean="0"/>
                        <a:t>5971</a:t>
                      </a:r>
                      <a:endParaRPr lang="es-NI" sz="1400" dirty="0"/>
                    </a:p>
                  </a:txBody>
                  <a:tcPr/>
                </a:tc>
              </a:tr>
            </a:tbl>
          </a:graphicData>
        </a:graphic>
      </p:graphicFrame>
    </p:spTree>
    <p:extLst>
      <p:ext uri="{BB962C8B-B14F-4D97-AF65-F5344CB8AC3E}">
        <p14:creationId xmlns:p14="http://schemas.microsoft.com/office/powerpoint/2010/main" val="243899262"/>
      </p:ext>
    </p:extLst>
  </p:cSld>
  <p:clrMapOvr>
    <a:masterClrMapping/>
  </p:clrMapOvr>
  <p:transition spd="slow">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Proceso de los costos</a:t>
            </a:r>
            <a:endParaRPr lang="es-NI" dirty="0"/>
          </a:p>
        </p:txBody>
      </p:sp>
      <p:sp>
        <p:nvSpPr>
          <p:cNvPr id="3" name="Marcador de contenido 2"/>
          <p:cNvSpPr>
            <a:spLocks noGrp="1"/>
          </p:cNvSpPr>
          <p:nvPr>
            <p:ph sz="quarter" idx="13"/>
          </p:nvPr>
        </p:nvSpPr>
        <p:spPr/>
        <p:txBody>
          <a:bodyPr>
            <a:normAutofit fontScale="62500" lnSpcReduction="20000"/>
          </a:bodyPr>
          <a:lstStyle/>
          <a:p>
            <a:pPr algn="just"/>
            <a:r>
              <a:rPr lang="es-NI" dirty="0" smtClean="0"/>
              <a:t>De acuerdo con la sección 13 de las Normas de Información Financiera para Pymes, los inventarios posee 3 características: la Primera establece que son poseídos para la venta del curso normal de las operaciones, Lo segundo es que son los que están en proceso de producción vistos para dichas ventas y tercero en forma de materiales y suministros.</a:t>
            </a:r>
          </a:p>
          <a:p>
            <a:pPr algn="just"/>
            <a:r>
              <a:rPr lang="es-NI" dirty="0" smtClean="0"/>
              <a:t>En el caso de este estudio, la sección 13 no clasifica los inventarios agrícolas directamente, aun con las 3 características anteriores, el ganado avícola (en proceso de activo biológico), no se podría registrar como poseídos para la venta siempre y cuando el propósito es de desarrollo, segundo en proceso, no se puede pues este tipo de activo esta en clasificación de no corriente y por lo tanto el proceso no es de manufactura y en tercero no es material ni suministro, por cuanto aclarado este punto procederemos al calculo de costos.</a:t>
            </a:r>
          </a:p>
          <a:p>
            <a:pPr algn="just"/>
            <a:r>
              <a:rPr lang="es-NI" dirty="0" smtClean="0"/>
              <a:t>La sección 13.2 y 13.3 en los incisos c y a indican su excepción.   </a:t>
            </a:r>
            <a:endParaRPr lang="es-NI" dirty="0"/>
          </a:p>
        </p:txBody>
      </p:sp>
    </p:spTree>
    <p:extLst>
      <p:ext uri="{BB962C8B-B14F-4D97-AF65-F5344CB8AC3E}">
        <p14:creationId xmlns:p14="http://schemas.microsoft.com/office/powerpoint/2010/main" val="2894244815"/>
      </p:ext>
    </p:extLst>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normAutofit fontScale="77500" lnSpcReduction="20000"/>
          </a:bodyPr>
          <a:lstStyle/>
          <a:p>
            <a:pPr algn="just"/>
            <a:r>
              <a:rPr lang="es-NI" dirty="0" smtClean="0"/>
              <a:t>Usted podría clasificar la población avícola como inventario agrícola si y solo si usted los adquiere no para desarrollo si no para la venta del mismo en pie. Tal y como lo hacen los acopiadores para la venta a las granjas avícolas.</a:t>
            </a:r>
          </a:p>
          <a:p>
            <a:pPr algn="just"/>
            <a:r>
              <a:rPr lang="es-NI" dirty="0" smtClean="0"/>
              <a:t>Es por eso que si la contabilidad esta aplicada para una granja en desarrollo donde la población aviar tiene un propósito definido (Carne, Huevos, O doble propósito), sus inventarios que deben de estar en la clasificación de acuerdo a NIIF sección 13 como suministros serian : Pienso o Concentrado, vacunas, desparasitantes, hormonas de crecimiento. Sin embargo la población aviar la cual tiene un costo de adquisición seria un activo biológico en proceso de maduración.</a:t>
            </a:r>
          </a:p>
          <a:p>
            <a:pPr algn="just"/>
            <a:endParaRPr lang="es-NI" dirty="0"/>
          </a:p>
        </p:txBody>
      </p:sp>
    </p:spTree>
    <p:extLst>
      <p:ext uri="{BB962C8B-B14F-4D97-AF65-F5344CB8AC3E}">
        <p14:creationId xmlns:p14="http://schemas.microsoft.com/office/powerpoint/2010/main" val="2138281192"/>
      </p:ext>
    </p:extLst>
  </p:cSld>
  <p:clrMapOvr>
    <a:masterClrMapping/>
  </p:clrMapOvr>
  <p:transition spd="slow">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Costos y Conversiones</a:t>
            </a:r>
            <a:endParaRPr lang="es-NI" dirty="0"/>
          </a:p>
        </p:txBody>
      </p:sp>
      <p:sp>
        <p:nvSpPr>
          <p:cNvPr id="3" name="Marcador de contenido 2"/>
          <p:cNvSpPr>
            <a:spLocks noGrp="1"/>
          </p:cNvSpPr>
          <p:nvPr>
            <p:ph sz="quarter" idx="13"/>
          </p:nvPr>
        </p:nvSpPr>
        <p:spPr/>
        <p:txBody>
          <a:bodyPr/>
          <a:lstStyle/>
          <a:p>
            <a:r>
              <a:rPr lang="es-NI" dirty="0" smtClean="0"/>
              <a:t>Se parte de que una Libra tiene un equivalente a 453.59 gramos</a:t>
            </a:r>
          </a:p>
          <a:p>
            <a:r>
              <a:rPr lang="es-NI" dirty="0" smtClean="0"/>
              <a:t>Un Kg equivale a 1000 gramos. O bien 2.204062 libras.</a:t>
            </a:r>
          </a:p>
          <a:p>
            <a:r>
              <a:rPr lang="es-NI" dirty="0" smtClean="0"/>
              <a:t>Una libra equivale a 0.45435 kilogramos. </a:t>
            </a:r>
          </a:p>
          <a:p>
            <a:r>
              <a:rPr lang="es-NI" dirty="0" smtClean="0"/>
              <a:t>Una libra equivale 16 onzas.</a:t>
            </a:r>
          </a:p>
          <a:p>
            <a:endParaRPr lang="es-NI" dirty="0"/>
          </a:p>
        </p:txBody>
      </p:sp>
    </p:spTree>
    <p:extLst>
      <p:ext uri="{BB962C8B-B14F-4D97-AF65-F5344CB8AC3E}">
        <p14:creationId xmlns:p14="http://schemas.microsoft.com/office/powerpoint/2010/main" val="2733631057"/>
      </p:ext>
    </p:extLst>
  </p:cSld>
  <p:clrMapOvr>
    <a:masterClrMapping/>
  </p:clrMapOvr>
  <p:transition spd="slow">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Logística</a:t>
            </a:r>
            <a:endParaRPr lang="es-NI" dirty="0"/>
          </a:p>
        </p:txBody>
      </p:sp>
      <p:sp>
        <p:nvSpPr>
          <p:cNvPr id="3" name="Marcador de contenido 2"/>
          <p:cNvSpPr>
            <a:spLocks noGrp="1"/>
          </p:cNvSpPr>
          <p:nvPr>
            <p:ph sz="quarter" idx="13"/>
          </p:nvPr>
        </p:nvSpPr>
        <p:spPr>
          <a:xfrm>
            <a:off x="467544" y="1347614"/>
            <a:ext cx="8424936" cy="3276600"/>
          </a:xfrm>
        </p:spPr>
        <p:txBody>
          <a:bodyPr>
            <a:normAutofit fontScale="92500" lnSpcReduction="20000"/>
          </a:bodyPr>
          <a:lstStyle/>
          <a:p>
            <a:pPr algn="just"/>
            <a:r>
              <a:rPr lang="es-NI" dirty="0" smtClean="0"/>
              <a:t>Un pollito de un día de nacido de engorde tiene un precio promedio de C$ 18.74 córdobas por unidad.</a:t>
            </a:r>
          </a:p>
          <a:p>
            <a:pPr algn="just"/>
            <a:r>
              <a:rPr lang="es-NI" dirty="0" smtClean="0"/>
              <a:t>Un pollito raza ponedora tiene un valor de $1.7 dólares e incrementa en un 0.66 dólares por semana, los expertos en zootecnia y manejo sugieren que el valor de producción de una ponedora se registra a partir de las 18 semanas que es cuando están listas para el proceso de postura. Quiere decir que $ 0.66 x 18 = $ 11.88 dólares, ya en proceso de puesta de huevos. </a:t>
            </a:r>
            <a:endParaRPr lang="es-NI" dirty="0"/>
          </a:p>
        </p:txBody>
      </p:sp>
    </p:spTree>
    <p:extLst>
      <p:ext uri="{BB962C8B-B14F-4D97-AF65-F5344CB8AC3E}">
        <p14:creationId xmlns:p14="http://schemas.microsoft.com/office/powerpoint/2010/main" val="2742251490"/>
      </p:ext>
    </p:extLst>
  </p:cSld>
  <p:clrMapOvr>
    <a:masterClrMapping/>
  </p:clrMapOvr>
  <p:transition spd="slow">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lstStyle/>
          <a:p>
            <a:r>
              <a:rPr lang="es-NI" dirty="0" smtClean="0"/>
              <a:t>COBB</a:t>
            </a:r>
          </a:p>
          <a:p>
            <a:endParaRPr lang="es-NI" dirty="0" smtClean="0"/>
          </a:p>
          <a:p>
            <a:endParaRPr lang="es-NI" dirty="0"/>
          </a:p>
          <a:p>
            <a:endParaRPr lang="es-NI" dirty="0" smtClean="0"/>
          </a:p>
          <a:p>
            <a:r>
              <a:rPr lang="es-NI" dirty="0" smtClean="0"/>
              <a:t> HY-LINE</a:t>
            </a:r>
          </a:p>
          <a:p>
            <a:endParaRPr lang="es-NI" dirty="0" smtClean="0"/>
          </a:p>
          <a:p>
            <a:endParaRPr lang="es-NI" dirty="0"/>
          </a:p>
          <a:p>
            <a:endParaRPr lang="es-NI" dirty="0" smtClean="0"/>
          </a:p>
          <a:p>
            <a:endParaRPr lang="es-NI" dirty="0"/>
          </a:p>
          <a:p>
            <a:endParaRPr lang="es-NI"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9" y="1419623"/>
            <a:ext cx="2232248" cy="1584176"/>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9448" y="2834561"/>
            <a:ext cx="2590800" cy="1762125"/>
          </a:xfrm>
          <a:prstGeom prst="rect">
            <a:avLst/>
          </a:prstGeom>
        </p:spPr>
      </p:pic>
      <p:cxnSp>
        <p:nvCxnSpPr>
          <p:cNvPr id="7" name="Conector recto de flecha 6"/>
          <p:cNvCxnSpPr/>
          <p:nvPr/>
        </p:nvCxnSpPr>
        <p:spPr>
          <a:xfrm>
            <a:off x="1907704" y="1635646"/>
            <a:ext cx="792088"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2353488" y="3593896"/>
            <a:ext cx="3374566" cy="15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Elipse 10"/>
          <p:cNvSpPr/>
          <p:nvPr/>
        </p:nvSpPr>
        <p:spPr>
          <a:xfrm>
            <a:off x="6319068" y="1563638"/>
            <a:ext cx="1584176" cy="86409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NI" dirty="0" smtClean="0"/>
              <a:t>C$ 18.74</a:t>
            </a:r>
            <a:endParaRPr lang="es-NI" dirty="0"/>
          </a:p>
        </p:txBody>
      </p:sp>
      <p:sp>
        <p:nvSpPr>
          <p:cNvPr id="12" name="Elipse 11"/>
          <p:cNvSpPr/>
          <p:nvPr/>
        </p:nvSpPr>
        <p:spPr>
          <a:xfrm>
            <a:off x="3959933" y="3748087"/>
            <a:ext cx="1584176" cy="86409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NI" dirty="0" smtClean="0"/>
              <a:t>$ 1.70</a:t>
            </a:r>
            <a:endParaRPr lang="es-NI" dirty="0"/>
          </a:p>
        </p:txBody>
      </p:sp>
      <p:cxnSp>
        <p:nvCxnSpPr>
          <p:cNvPr id="13" name="Conector recto de flecha 12"/>
          <p:cNvCxnSpPr>
            <a:endCxn id="11" idx="2"/>
          </p:cNvCxnSpPr>
          <p:nvPr/>
        </p:nvCxnSpPr>
        <p:spPr>
          <a:xfrm>
            <a:off x="5082064" y="1912919"/>
            <a:ext cx="1237004" cy="827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640078"/>
      </p:ext>
    </p:extLst>
  </p:cSld>
  <p:clrMapOvr>
    <a:masterClrMapping/>
  </p:clrMapOvr>
  <p:transition spd="slow">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Costos de alimentación</a:t>
            </a:r>
            <a:endParaRPr lang="es-NI" dirty="0"/>
          </a:p>
        </p:txBody>
      </p:sp>
      <p:sp>
        <p:nvSpPr>
          <p:cNvPr id="3" name="Marcador de contenido 2"/>
          <p:cNvSpPr>
            <a:spLocks noGrp="1"/>
          </p:cNvSpPr>
          <p:nvPr>
            <p:ph sz="quarter" idx="13"/>
          </p:nvPr>
        </p:nvSpPr>
        <p:spPr/>
        <p:txBody>
          <a:bodyPr/>
          <a:lstStyle/>
          <a:p>
            <a:r>
              <a:rPr lang="es-NI" dirty="0" smtClean="0"/>
              <a:t>Para los costos de alimentación tenemos Inicia-harina o la denominada engordina la cual tiene un costo de C$ 730 costo adquirido en Purina y en el Granjero tiene un costo C$ 710. y C$690 el finalizador</a:t>
            </a:r>
          </a:p>
          <a:p>
            <a:r>
              <a:rPr lang="es-NI" dirty="0" smtClean="0"/>
              <a:t> Para postura tiene un costo de C$ 750 en granjero y C$ 770 en purina. </a:t>
            </a:r>
            <a:endParaRPr lang="es-NI"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3723878"/>
            <a:ext cx="3810000" cy="1076325"/>
          </a:xfrm>
          <a:prstGeom prst="rect">
            <a:avLst/>
          </a:prstGeom>
        </p:spPr>
      </p:pic>
    </p:spTree>
    <p:extLst>
      <p:ext uri="{BB962C8B-B14F-4D97-AF65-F5344CB8AC3E}">
        <p14:creationId xmlns:p14="http://schemas.microsoft.com/office/powerpoint/2010/main" val="393907352"/>
      </p:ext>
    </p:extLst>
  </p:cSld>
  <p:clrMapOvr>
    <a:masterClrMapping/>
  </p:clrMapOvr>
  <p:transition spd="slow">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normAutofit fontScale="92500" lnSpcReduction="10000"/>
          </a:bodyPr>
          <a:lstStyle/>
          <a:p>
            <a:pPr algn="just"/>
            <a:r>
              <a:rPr lang="es-NI" dirty="0" smtClean="0"/>
              <a:t>Costo de Comederos y bebederos para inicio: C$150.</a:t>
            </a:r>
          </a:p>
          <a:p>
            <a:pPr algn="just"/>
            <a:r>
              <a:rPr lang="es-NI" dirty="0" smtClean="0"/>
              <a:t>Costo de comederos Finalizador C$ 270.00 y los Bebederos Finalizador C$ 280.00</a:t>
            </a:r>
          </a:p>
          <a:p>
            <a:pPr algn="just"/>
            <a:r>
              <a:rPr lang="es-NI" dirty="0" smtClean="0"/>
              <a:t>El uso recomendado es de 3 comederos por cada 100 pollos. Igual numero de bebederos, aunque esto varia de acuerdo a la raza y al tipo de actividad. Y para el finalizador en etapa adulta 10 bebederos y 30 comederos colgantes por cada 100 unidades</a:t>
            </a:r>
            <a:endParaRPr lang="es-NI" dirty="0"/>
          </a:p>
        </p:txBody>
      </p:sp>
    </p:spTree>
    <p:extLst>
      <p:ext uri="{BB962C8B-B14F-4D97-AF65-F5344CB8AC3E}">
        <p14:creationId xmlns:p14="http://schemas.microsoft.com/office/powerpoint/2010/main" val="788351124"/>
      </p:ext>
    </p:extLst>
  </p:cSld>
  <p:clrMapOvr>
    <a:masterClrMapping/>
  </p:clrMapOvr>
  <p:transition spd="slow">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Costos de comederos y Bebederos</a:t>
            </a:r>
            <a:endParaRPr lang="es-NI" dirty="0"/>
          </a:p>
        </p:txBody>
      </p:sp>
      <p:sp>
        <p:nvSpPr>
          <p:cNvPr id="3" name="Marcador de contenido 2"/>
          <p:cNvSpPr>
            <a:spLocks noGrp="1"/>
          </p:cNvSpPr>
          <p:nvPr>
            <p:ph sz="quarter" idx="13"/>
          </p:nvPr>
        </p:nvSpPr>
        <p:spPr/>
        <p:txBody>
          <a:bodyPr>
            <a:normAutofit fontScale="92500" lnSpcReduction="10000"/>
          </a:bodyPr>
          <a:lstStyle/>
          <a:p>
            <a:pPr algn="just"/>
            <a:r>
              <a:rPr lang="es-NI" dirty="0" smtClean="0"/>
              <a:t>Costos inicial de comederos y bebederos de la semana 1 a la semana 4: 150 x 2 = C$300.00 esto significa, en una población de 1000 pollos, (1000/100 = 10), 10 x C$300 = C$3,000.00.</a:t>
            </a:r>
          </a:p>
          <a:p>
            <a:pPr algn="just"/>
            <a:r>
              <a:rPr lang="es-NI" dirty="0" smtClean="0"/>
              <a:t>Costos de bebederos y comederos para fase de desarrollo y finalización: Bebederos: 280 para un total 10 unidades C$2,800.00 y en el caso de los comederos 30 comederos a C$270.00 con un total de =C$.8,100</a:t>
            </a:r>
            <a:endParaRPr lang="es-NI" dirty="0"/>
          </a:p>
        </p:txBody>
      </p:sp>
    </p:spTree>
    <p:extLst>
      <p:ext uri="{BB962C8B-B14F-4D97-AF65-F5344CB8AC3E}">
        <p14:creationId xmlns:p14="http://schemas.microsoft.com/office/powerpoint/2010/main" val="3601831669"/>
      </p:ext>
    </p:extLst>
  </p:cSld>
  <p:clrMapOvr>
    <a:masterClrMapping/>
  </p:clrMapOvr>
  <p:transition spd="slow">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Contabilizando Comederos y Bebederos</a:t>
            </a:r>
            <a:endParaRPr lang="es-NI" dirty="0"/>
          </a:p>
        </p:txBody>
      </p:sp>
      <p:sp>
        <p:nvSpPr>
          <p:cNvPr id="3" name="Marcador de contenido 2"/>
          <p:cNvSpPr>
            <a:spLocks noGrp="1"/>
          </p:cNvSpPr>
          <p:nvPr>
            <p:ph sz="quarter" idx="13"/>
          </p:nvPr>
        </p:nvSpPr>
        <p:spPr/>
        <p:txBody>
          <a:bodyPr>
            <a:normAutofit fontScale="85000" lnSpcReduction="20000"/>
          </a:bodyPr>
          <a:lstStyle/>
          <a:p>
            <a:r>
              <a:rPr lang="es-NI" dirty="0" smtClean="0"/>
              <a:t>Cuenta contable			Debe		Haber</a:t>
            </a:r>
          </a:p>
          <a:p>
            <a:pPr marL="0" indent="0">
              <a:buNone/>
            </a:pPr>
            <a:r>
              <a:rPr lang="es-NI" dirty="0" smtClean="0"/>
              <a:t>Prop, Planta y Equip.</a:t>
            </a:r>
          </a:p>
          <a:p>
            <a:pPr marL="0" indent="0">
              <a:buNone/>
            </a:pPr>
            <a:r>
              <a:rPr lang="es-NI" dirty="0" smtClean="0"/>
              <a:t>Comederos Iniciador			1500.00</a:t>
            </a:r>
          </a:p>
          <a:p>
            <a:pPr marL="0" indent="0">
              <a:buNone/>
            </a:pPr>
            <a:r>
              <a:rPr lang="es-NI" dirty="0" smtClean="0"/>
              <a:t>Bebederos Iniciador			1500.00</a:t>
            </a:r>
          </a:p>
          <a:p>
            <a:pPr marL="0" indent="0">
              <a:buNone/>
            </a:pPr>
            <a:r>
              <a:rPr lang="es-NI" dirty="0" smtClean="0"/>
              <a:t>Comederos Finalizador		8100.00</a:t>
            </a:r>
          </a:p>
          <a:p>
            <a:pPr marL="0" indent="0">
              <a:buNone/>
            </a:pPr>
            <a:r>
              <a:rPr lang="es-NI" dirty="0" smtClean="0"/>
              <a:t>Bebederos Finalizador		2800.00		</a:t>
            </a:r>
          </a:p>
          <a:p>
            <a:pPr marL="0" indent="0">
              <a:buNone/>
            </a:pPr>
            <a:r>
              <a:rPr lang="es-NI" dirty="0"/>
              <a:t>E</a:t>
            </a:r>
            <a:r>
              <a:rPr lang="es-NI" dirty="0" smtClean="0"/>
              <a:t>fect y Equiv.</a:t>
            </a:r>
          </a:p>
          <a:p>
            <a:pPr marL="0" indent="0">
              <a:buNone/>
            </a:pPr>
            <a:r>
              <a:rPr lang="es-NI" dirty="0" smtClean="0"/>
              <a:t>Bancos							13900.00</a:t>
            </a:r>
            <a:endParaRPr lang="es-NI"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224" y="1851670"/>
            <a:ext cx="1656184" cy="1708642"/>
          </a:xfrm>
          <a:prstGeom prst="rect">
            <a:avLst/>
          </a:prstGeom>
        </p:spPr>
      </p:pic>
    </p:spTree>
    <p:extLst>
      <p:ext uri="{BB962C8B-B14F-4D97-AF65-F5344CB8AC3E}">
        <p14:creationId xmlns:p14="http://schemas.microsoft.com/office/powerpoint/2010/main" val="3314438686"/>
      </p:ext>
    </p:extLst>
  </p:cSld>
  <p:clrMapOvr>
    <a:masterClrMapping/>
  </p:clrMapOvr>
  <p:transition spd="slow">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Costos de producción</a:t>
            </a:r>
            <a:endParaRPr lang="es-NI" dirty="0"/>
          </a:p>
        </p:txBody>
      </p:sp>
      <p:sp>
        <p:nvSpPr>
          <p:cNvPr id="3" name="Marcador de contenido 2"/>
          <p:cNvSpPr>
            <a:spLocks noGrp="1"/>
          </p:cNvSpPr>
          <p:nvPr>
            <p:ph sz="quarter" idx="13"/>
          </p:nvPr>
        </p:nvSpPr>
        <p:spPr/>
        <p:txBody>
          <a:bodyPr>
            <a:normAutofit fontScale="92500" lnSpcReduction="10000"/>
          </a:bodyPr>
          <a:lstStyle/>
          <a:p>
            <a:r>
              <a:rPr lang="es-NI" dirty="0" smtClean="0"/>
              <a:t>De acuerdo con la cantidad sugerida de pollos en el calculo de los comederos y bebederos en 1000 unidades (Pollos), de la raza COBB (Propósito de engorde), El valor de cada caja de 100 </a:t>
            </a:r>
            <a:r>
              <a:rPr lang="es-NI" dirty="0" smtClean="0"/>
              <a:t>unidades por cada </a:t>
            </a:r>
            <a:r>
              <a:rPr lang="es-NI" dirty="0" err="1" smtClean="0"/>
              <a:t>ava</a:t>
            </a:r>
            <a:r>
              <a:rPr lang="es-NI" dirty="0" smtClean="0"/>
              <a:t> </a:t>
            </a:r>
            <a:r>
              <a:rPr lang="es-NI" dirty="0" smtClean="0"/>
              <a:t>es de 18.74 por pollo, para un total de 10 cajas de pollos con un valor de inversión de 18.74 x 1000 = C$ 18,740.00.</a:t>
            </a:r>
          </a:p>
          <a:p>
            <a:r>
              <a:rPr lang="es-NI" dirty="0" smtClean="0"/>
              <a:t>Este valor se debe de registrar como activo biológico en proceso de crecimiento.  </a:t>
            </a:r>
            <a:endParaRPr lang="es-NI" dirty="0"/>
          </a:p>
        </p:txBody>
      </p:sp>
    </p:spTree>
    <p:extLst>
      <p:ext uri="{BB962C8B-B14F-4D97-AF65-F5344CB8AC3E}">
        <p14:creationId xmlns:p14="http://schemas.microsoft.com/office/powerpoint/2010/main" val="172504170"/>
      </p:ext>
    </p:extLst>
  </p:cSld>
  <p:clrMapOvr>
    <a:masterClrMapping/>
  </p:clrMapOvr>
  <p:transition spd="slow">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normAutofit lnSpcReduction="10000"/>
          </a:bodyPr>
          <a:lstStyle/>
          <a:p>
            <a:r>
              <a:rPr lang="es-NI" dirty="0" smtClean="0"/>
              <a:t>Cuenta contable		Debe 		Haber</a:t>
            </a:r>
          </a:p>
          <a:p>
            <a:pPr marL="0" indent="0">
              <a:buNone/>
            </a:pPr>
            <a:r>
              <a:rPr lang="es-NI" dirty="0" smtClean="0"/>
              <a:t>Activos biológicos</a:t>
            </a:r>
          </a:p>
          <a:p>
            <a:pPr marL="0" indent="0">
              <a:buNone/>
            </a:pPr>
            <a:r>
              <a:rPr lang="es-NI" dirty="0" smtClean="0"/>
              <a:t>Inv. Pollos de Engorde	18,740.00</a:t>
            </a:r>
          </a:p>
          <a:p>
            <a:pPr marL="0" indent="0">
              <a:buNone/>
            </a:pPr>
            <a:r>
              <a:rPr lang="es-NI" dirty="0" smtClean="0"/>
              <a:t>Efectivo y Equiv. Bcos.			18,740.00</a:t>
            </a:r>
          </a:p>
          <a:p>
            <a:r>
              <a:rPr lang="es-NI" dirty="0" smtClean="0"/>
              <a:t>Costos de alimentación Inicia-Harina se asume que lo compramos en el granjero por un valor de C$ 710.00 cada quintal de 100 libras.</a:t>
            </a:r>
            <a:endParaRPr lang="es-NI" dirty="0"/>
          </a:p>
        </p:txBody>
      </p:sp>
    </p:spTree>
    <p:extLst>
      <p:ext uri="{BB962C8B-B14F-4D97-AF65-F5344CB8AC3E}">
        <p14:creationId xmlns:p14="http://schemas.microsoft.com/office/powerpoint/2010/main" val="1283742067"/>
      </p:ext>
    </p:extLst>
  </p:cSld>
  <p:clrMapOvr>
    <a:masterClrMapping/>
  </p:clrMapOvr>
  <p:transition spd="slow">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Purina de Crecimiento…</a:t>
            </a:r>
            <a:endParaRPr lang="es-NI" dirty="0"/>
          </a:p>
        </p:txBody>
      </p:sp>
      <p:sp>
        <p:nvSpPr>
          <p:cNvPr id="3" name="Marcador de contenido 2"/>
          <p:cNvSpPr>
            <a:spLocks noGrp="1"/>
          </p:cNvSpPr>
          <p:nvPr>
            <p:ph sz="quarter" idx="13"/>
          </p:nvPr>
        </p:nvSpPr>
        <p:spPr/>
        <p:txBody>
          <a:bodyPr>
            <a:normAutofit fontScale="77500" lnSpcReduction="20000"/>
          </a:bodyPr>
          <a:lstStyle/>
          <a:p>
            <a:pPr algn="just"/>
            <a:r>
              <a:rPr lang="es-NI" dirty="0" smtClean="0"/>
              <a:t>De acuerdo a la tabla de conversión cada ejemplar consume aproximadamente en la primer semana 0.37 libras por animal para un total de = 0.37x1000 (Pollos) = 370.00 libras de consumo este resultado entre 100 libras por quintal = 3.7 quintales por un valor de C$ 710.00 por quintal = 3 x 710.00 = 2,130.00 a esto se le adiciona 70 libras adicionales (0.7 x 100 = 70 Lb x C$ 7.10 (710 / 100) = C$ 497.00 para un total de C$ 2627.00  </a:t>
            </a:r>
          </a:p>
          <a:p>
            <a:pPr algn="just"/>
            <a:r>
              <a:rPr lang="es-NI" dirty="0" smtClean="0"/>
              <a:t>Este valor hay que aclarar que es de la fase de crecimiento y de la primer semana, cada semana tiene un costo distinto por variación de consumo por ave.  </a:t>
            </a:r>
            <a:endParaRPr lang="es-NI" dirty="0"/>
          </a:p>
        </p:txBody>
      </p:sp>
    </p:spTree>
    <p:extLst>
      <p:ext uri="{BB962C8B-B14F-4D97-AF65-F5344CB8AC3E}">
        <p14:creationId xmlns:p14="http://schemas.microsoft.com/office/powerpoint/2010/main" val="2497300467"/>
      </p:ext>
    </p:extLst>
  </p:cSld>
  <p:clrMapOvr>
    <a:masterClrMapping/>
  </p:clrMapOvr>
  <p:transition spd="slow">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Contabilizando las Operaciones</a:t>
            </a:r>
            <a:endParaRPr lang="es-NI" dirty="0"/>
          </a:p>
        </p:txBody>
      </p:sp>
      <p:sp>
        <p:nvSpPr>
          <p:cNvPr id="3" name="Marcador de contenido 2"/>
          <p:cNvSpPr>
            <a:spLocks noGrp="1"/>
          </p:cNvSpPr>
          <p:nvPr>
            <p:ph sz="quarter" idx="13"/>
          </p:nvPr>
        </p:nvSpPr>
        <p:spPr/>
        <p:txBody>
          <a:bodyPr>
            <a:normAutofit fontScale="85000" lnSpcReduction="20000"/>
          </a:bodyPr>
          <a:lstStyle/>
          <a:p>
            <a:r>
              <a:rPr lang="es-NI" dirty="0" smtClean="0"/>
              <a:t>Cuenta contable			Debe		Haber</a:t>
            </a:r>
          </a:p>
          <a:p>
            <a:pPr marL="0" indent="0">
              <a:buNone/>
            </a:pPr>
            <a:r>
              <a:rPr lang="es-NI" dirty="0" smtClean="0"/>
              <a:t>Inv. de Alimentos 			2627.00</a:t>
            </a:r>
          </a:p>
          <a:p>
            <a:pPr marL="0" indent="0">
              <a:buNone/>
            </a:pPr>
            <a:r>
              <a:rPr lang="es-NI" dirty="0" smtClean="0"/>
              <a:t>Efectivo y Equiv.</a:t>
            </a:r>
          </a:p>
          <a:p>
            <a:pPr marL="0" indent="0">
              <a:buNone/>
            </a:pPr>
            <a:r>
              <a:rPr lang="es-NI" dirty="0" smtClean="0"/>
              <a:t>Bancos						         2627.00</a:t>
            </a:r>
          </a:p>
          <a:p>
            <a:pPr marL="0" indent="0" algn="just">
              <a:buNone/>
            </a:pPr>
            <a:r>
              <a:rPr lang="es-NI" dirty="0" smtClean="0"/>
              <a:t>Recordando que la compra del alimento es para la primer semana y cada compra debe de </a:t>
            </a:r>
            <a:r>
              <a:rPr lang="es-NI" dirty="0" smtClean="0"/>
              <a:t>contabilizarse como inventario de alimentos. La </a:t>
            </a:r>
            <a:r>
              <a:rPr lang="es-NI" dirty="0" smtClean="0"/>
              <a:t>implementación del mismo será contra la cuenta de los activos biológicos para los pollos de engorde lo que nos servirá para liquidar el lote en maduración.</a:t>
            </a:r>
            <a:endParaRPr lang="es-NI" dirty="0"/>
          </a:p>
        </p:txBody>
      </p:sp>
    </p:spTree>
    <p:extLst>
      <p:ext uri="{BB962C8B-B14F-4D97-AF65-F5344CB8AC3E}">
        <p14:creationId xmlns:p14="http://schemas.microsoft.com/office/powerpoint/2010/main" val="1564042726"/>
      </p:ext>
    </p:extLst>
  </p:cSld>
  <p:clrMapOvr>
    <a:masterClrMapping/>
  </p:clrMapOvr>
  <p:transition spd="slow">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Suplementos y Vitaminas…</a:t>
            </a:r>
            <a:endParaRPr lang="es-NI" dirty="0"/>
          </a:p>
        </p:txBody>
      </p:sp>
      <p:sp>
        <p:nvSpPr>
          <p:cNvPr id="3" name="Marcador de contenido 2"/>
          <p:cNvSpPr>
            <a:spLocks noGrp="1"/>
          </p:cNvSpPr>
          <p:nvPr>
            <p:ph sz="quarter" idx="13"/>
          </p:nvPr>
        </p:nvSpPr>
        <p:spPr/>
        <p:txBody>
          <a:bodyPr>
            <a:normAutofit fontScale="70000" lnSpcReduction="20000"/>
          </a:bodyPr>
          <a:lstStyle/>
          <a:p>
            <a:pPr algn="just"/>
            <a:r>
              <a:rPr lang="es-NI" dirty="0" smtClean="0"/>
              <a:t>Costo por vacuna de 1000 unidades a 2000 unidades de virus cultivado un frasco de 50 dosis (20  unidades por cada dosis) en una densidad de litros de agua determinada por el control de manejo con un costo de C$ 464.50, en este punto  las  dosis se aplica por cada 25 pollos, el calculo del costo es el siguiente: En primer lugar el frasco se mide por numero de dosis en este caso </a:t>
            </a:r>
            <a:r>
              <a:rPr lang="es-NI" b="1" dirty="0" smtClean="0"/>
              <a:t>(464.50/50 = C$9.29 por dosis</a:t>
            </a:r>
            <a:r>
              <a:rPr lang="es-NI" dirty="0" smtClean="0"/>
              <a:t>). </a:t>
            </a:r>
          </a:p>
          <a:p>
            <a:pPr algn="just"/>
            <a:r>
              <a:rPr lang="es-NI" b="1" dirty="0" smtClean="0">
                <a:ln w="9525">
                  <a:solidFill>
                    <a:srgbClr val="FF0000"/>
                  </a:solidFill>
                  <a:prstDash val="solid"/>
                </a:ln>
                <a:solidFill>
                  <a:schemeClr val="accent5"/>
                </a:solidFill>
                <a:effectLst>
                  <a:outerShdw blurRad="12700" dist="38100" dir="2700000" algn="tl" rotWithShape="0">
                    <a:schemeClr val="accent5">
                      <a:lumMod val="60000"/>
                      <a:lumOff val="40000"/>
                    </a:schemeClr>
                  </a:outerShdw>
                </a:effectLst>
              </a:rPr>
              <a:t>Si la aplicación se realiza por cada 25 pollos para una población de 1000 aves serian (1000/25 = 40 grupos de 25 aves) la compra seria de 40 unidades de 50 dosis = C$ 464.50 x 40 = C$  18,580 costo de la adquisición de las vacunas este valor entre los 1000 pollitos = C$ 18.58  costos de la vacuna por ave.</a:t>
            </a:r>
            <a:endParaRPr lang="es-NI" dirty="0">
              <a:ln w="9525">
                <a:solidFill>
                  <a:srgbClr val="FF0000"/>
                </a:solidFill>
                <a:prstDash val="solid"/>
              </a:ln>
            </a:endParaRPr>
          </a:p>
        </p:txBody>
      </p:sp>
    </p:spTree>
    <p:extLst>
      <p:ext uri="{BB962C8B-B14F-4D97-AF65-F5344CB8AC3E}">
        <p14:creationId xmlns:p14="http://schemas.microsoft.com/office/powerpoint/2010/main" val="1710289067"/>
      </p:ext>
    </p:extLst>
  </p:cSld>
  <p:clrMapOvr>
    <a:masterClrMapping/>
  </p:clrMapOvr>
  <p:transition spd="slow">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p:txBody>
          <a:bodyPr>
            <a:normAutofit/>
          </a:bodyPr>
          <a:lstStyle/>
          <a:p>
            <a:pPr marL="0" indent="0" algn="ctr">
              <a:buNone/>
            </a:pPr>
            <a:r>
              <a:rPr lang="es-NI" sz="2400" dirty="0" smtClean="0"/>
              <a:t>Contabilizando la compra de la Vacuna</a:t>
            </a:r>
          </a:p>
          <a:p>
            <a:r>
              <a:rPr lang="es-NI" sz="2400" dirty="0" smtClean="0"/>
              <a:t>Cuentas Contables		Debe		Haber</a:t>
            </a:r>
          </a:p>
          <a:p>
            <a:pPr marL="0" indent="0">
              <a:buNone/>
            </a:pPr>
            <a:r>
              <a:rPr lang="es-NI" sz="2400" dirty="0" smtClean="0"/>
              <a:t>Inventario de Vacunas		18,580.00		</a:t>
            </a:r>
          </a:p>
          <a:p>
            <a:pPr marL="0" indent="0">
              <a:buNone/>
            </a:pPr>
            <a:r>
              <a:rPr lang="es-NI" sz="2400" dirty="0" smtClean="0"/>
              <a:t>Efect. Y Equiv. </a:t>
            </a:r>
          </a:p>
          <a:p>
            <a:pPr marL="0" indent="0">
              <a:buNone/>
            </a:pPr>
            <a:r>
              <a:rPr lang="es-NI" sz="2400" dirty="0" smtClean="0"/>
              <a:t>Bancos MN					18,580.00</a:t>
            </a:r>
            <a:r>
              <a:rPr lang="es-NI" dirty="0" smtClean="0"/>
              <a:t>	</a:t>
            </a:r>
            <a:endParaRPr lang="es-NI"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2787774"/>
            <a:ext cx="2486025" cy="1676400"/>
          </a:xfrm>
          <a:prstGeom prst="rect">
            <a:avLst/>
          </a:prstGeom>
        </p:spPr>
      </p:pic>
    </p:spTree>
    <p:extLst>
      <p:ext uri="{BB962C8B-B14F-4D97-AF65-F5344CB8AC3E}">
        <p14:creationId xmlns:p14="http://schemas.microsoft.com/office/powerpoint/2010/main" val="1701270575"/>
      </p:ext>
    </p:extLst>
  </p:cSld>
  <p:clrMapOvr>
    <a:masterClrMapping/>
  </p:clrMapOvr>
  <p:transition spd="slow">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Dosificación de vacuna </a:t>
            </a:r>
            <a:endParaRPr lang="es-NI" dirty="0"/>
          </a:p>
        </p:txBody>
      </p:sp>
      <p:sp>
        <p:nvSpPr>
          <p:cNvPr id="3" name="Marcador de contenido 2"/>
          <p:cNvSpPr>
            <a:spLocks noGrp="1"/>
          </p:cNvSpPr>
          <p:nvPr>
            <p:ph sz="quarter" idx="13"/>
          </p:nvPr>
        </p:nvSpPr>
        <p:spPr/>
        <p:txBody>
          <a:bodyPr>
            <a:normAutofit lnSpcReduction="10000"/>
          </a:bodyPr>
          <a:lstStyle/>
          <a:p>
            <a:r>
              <a:rPr lang="es-NI" dirty="0" smtClean="0"/>
              <a:t> Descripción de dosificación para calculo de costos</a:t>
            </a:r>
          </a:p>
          <a:p>
            <a:endParaRPr lang="es-NI" dirty="0"/>
          </a:p>
          <a:p>
            <a:endParaRPr lang="es-NI" dirty="0" smtClean="0"/>
          </a:p>
          <a:p>
            <a:endParaRPr lang="es-NI" dirty="0"/>
          </a:p>
          <a:p>
            <a:pPr algn="just"/>
            <a:r>
              <a:rPr lang="es-NI" dirty="0" smtClean="0"/>
              <a:t>La dosis se aplica ya disuelta en una densidad iniciante de 5 a 10 litros de agua y en una etapa de engorde y finalización de 10 a 15 litros.</a:t>
            </a:r>
            <a:endParaRPr lang="es-NI" dirty="0"/>
          </a:p>
        </p:txBody>
      </p:sp>
      <p:graphicFrame>
        <p:nvGraphicFramePr>
          <p:cNvPr id="4" name="Tabla 3"/>
          <p:cNvGraphicFramePr>
            <a:graphicFrameLocks noGrp="1"/>
          </p:cNvGraphicFramePr>
          <p:nvPr>
            <p:extLst>
              <p:ext uri="{D42A27DB-BD31-4B8C-83A1-F6EECF244321}">
                <p14:modId xmlns:p14="http://schemas.microsoft.com/office/powerpoint/2010/main" val="13293721"/>
              </p:ext>
            </p:extLst>
          </p:nvPr>
        </p:nvGraphicFramePr>
        <p:xfrm>
          <a:off x="1331640" y="1851670"/>
          <a:ext cx="6096000" cy="1483360"/>
        </p:xfrm>
        <a:graphic>
          <a:graphicData uri="http://schemas.openxmlformats.org/drawingml/2006/table">
            <a:tbl>
              <a:tblPr firstRow="1" bandRow="1">
                <a:tableStyleId>{125E5076-3810-47DD-B79F-674D7AD40C01}</a:tableStyleId>
              </a:tblPr>
              <a:tblGrid>
                <a:gridCol w="2032000"/>
                <a:gridCol w="2032000"/>
                <a:gridCol w="2032000"/>
              </a:tblGrid>
              <a:tr h="370840">
                <a:tc>
                  <a:txBody>
                    <a:bodyPr/>
                    <a:lstStyle/>
                    <a:p>
                      <a:pPr algn="ctr"/>
                      <a:r>
                        <a:rPr lang="es-NI" dirty="0" smtClean="0"/>
                        <a:t>DOSIS </a:t>
                      </a:r>
                      <a:endParaRPr lang="es-NI" dirty="0"/>
                    </a:p>
                  </a:txBody>
                  <a:tcPr/>
                </a:tc>
                <a:tc>
                  <a:txBody>
                    <a:bodyPr/>
                    <a:lstStyle/>
                    <a:p>
                      <a:pPr algn="ctr"/>
                      <a:r>
                        <a:rPr lang="es-NI" dirty="0" smtClean="0"/>
                        <a:t>EDAD DE LAS AVES</a:t>
                      </a:r>
                      <a:endParaRPr lang="es-NI" dirty="0"/>
                    </a:p>
                  </a:txBody>
                  <a:tcPr/>
                </a:tc>
                <a:tc>
                  <a:txBody>
                    <a:bodyPr/>
                    <a:lstStyle/>
                    <a:p>
                      <a:pPr algn="ctr"/>
                      <a:r>
                        <a:rPr lang="es-NI" dirty="0" smtClean="0"/>
                        <a:t>CANT AGUA</a:t>
                      </a:r>
                      <a:endParaRPr lang="es-NI" dirty="0"/>
                    </a:p>
                  </a:txBody>
                  <a:tcPr/>
                </a:tc>
              </a:tr>
              <a:tr h="370840">
                <a:tc>
                  <a:txBody>
                    <a:bodyPr/>
                    <a:lstStyle/>
                    <a:p>
                      <a:pPr algn="ctr"/>
                      <a:r>
                        <a:rPr lang="es-NI" dirty="0" smtClean="0"/>
                        <a:t>100</a:t>
                      </a:r>
                      <a:endParaRPr lang="es-NI" b="1" dirty="0"/>
                    </a:p>
                  </a:txBody>
                  <a:tcPr/>
                </a:tc>
                <a:tc>
                  <a:txBody>
                    <a:bodyPr/>
                    <a:lstStyle/>
                    <a:p>
                      <a:pPr algn="ctr"/>
                      <a:r>
                        <a:rPr lang="es-NI" b="1" dirty="0" smtClean="0"/>
                        <a:t>1 día</a:t>
                      </a:r>
                      <a:r>
                        <a:rPr lang="es-NI" b="1" baseline="0" dirty="0" smtClean="0"/>
                        <a:t> a 1 Mes</a:t>
                      </a:r>
                      <a:endParaRPr lang="es-NI" b="1" dirty="0"/>
                    </a:p>
                  </a:txBody>
                  <a:tcPr/>
                </a:tc>
                <a:tc>
                  <a:txBody>
                    <a:bodyPr/>
                    <a:lstStyle/>
                    <a:p>
                      <a:pPr algn="ctr"/>
                      <a:r>
                        <a:rPr lang="es-NI" b="1" dirty="0" smtClean="0"/>
                        <a:t>1 litro</a:t>
                      </a:r>
                      <a:endParaRPr lang="es-NI" b="1" dirty="0"/>
                    </a:p>
                  </a:txBody>
                  <a:tcPr/>
                </a:tc>
              </a:tr>
              <a:tr h="370840">
                <a:tc>
                  <a:txBody>
                    <a:bodyPr/>
                    <a:lstStyle/>
                    <a:p>
                      <a:pPr algn="ctr"/>
                      <a:r>
                        <a:rPr lang="es-NI" b="1" dirty="0" smtClean="0"/>
                        <a:t>100</a:t>
                      </a:r>
                      <a:endParaRPr lang="es-NI" b="1" dirty="0"/>
                    </a:p>
                  </a:txBody>
                  <a:tcPr/>
                </a:tc>
                <a:tc>
                  <a:txBody>
                    <a:bodyPr/>
                    <a:lstStyle/>
                    <a:p>
                      <a:pPr algn="ctr"/>
                      <a:r>
                        <a:rPr lang="es-NI" b="1" dirty="0" smtClean="0"/>
                        <a:t>1 a 3 Meses</a:t>
                      </a:r>
                      <a:endParaRPr lang="es-NI" b="1" dirty="0"/>
                    </a:p>
                  </a:txBody>
                  <a:tcPr/>
                </a:tc>
                <a:tc>
                  <a:txBody>
                    <a:bodyPr/>
                    <a:lstStyle/>
                    <a:p>
                      <a:pPr algn="ctr"/>
                      <a:r>
                        <a:rPr lang="es-NI" b="1" dirty="0" smtClean="0"/>
                        <a:t>2 litros</a:t>
                      </a:r>
                      <a:endParaRPr lang="es-NI" b="1" dirty="0"/>
                    </a:p>
                  </a:txBody>
                  <a:tcPr/>
                </a:tc>
              </a:tr>
              <a:tr h="370840">
                <a:tc>
                  <a:txBody>
                    <a:bodyPr/>
                    <a:lstStyle/>
                    <a:p>
                      <a:pPr algn="ctr"/>
                      <a:r>
                        <a:rPr lang="es-NI" b="1" dirty="0" smtClean="0"/>
                        <a:t>100</a:t>
                      </a:r>
                      <a:endParaRPr lang="es-NI" b="1" dirty="0"/>
                    </a:p>
                  </a:txBody>
                  <a:tcPr/>
                </a:tc>
                <a:tc>
                  <a:txBody>
                    <a:bodyPr/>
                    <a:lstStyle/>
                    <a:p>
                      <a:pPr algn="ctr"/>
                      <a:r>
                        <a:rPr lang="es-NI" b="1" dirty="0" smtClean="0"/>
                        <a:t>Mas de 3 Meses</a:t>
                      </a:r>
                      <a:endParaRPr lang="es-NI" b="1" dirty="0"/>
                    </a:p>
                  </a:txBody>
                  <a:tcPr/>
                </a:tc>
                <a:tc>
                  <a:txBody>
                    <a:bodyPr/>
                    <a:lstStyle/>
                    <a:p>
                      <a:pPr algn="ctr"/>
                      <a:r>
                        <a:rPr lang="es-NI" b="1" dirty="0" smtClean="0"/>
                        <a:t>4 a 6 litros</a:t>
                      </a:r>
                      <a:endParaRPr lang="es-NI" b="1" dirty="0"/>
                    </a:p>
                  </a:txBody>
                  <a:tcPr/>
                </a:tc>
              </a:tr>
            </a:tbl>
          </a:graphicData>
        </a:graphic>
      </p:graphicFrame>
    </p:spTree>
    <p:extLst>
      <p:ext uri="{BB962C8B-B14F-4D97-AF65-F5344CB8AC3E}">
        <p14:creationId xmlns:p14="http://schemas.microsoft.com/office/powerpoint/2010/main" val="1215779261"/>
      </p:ext>
    </p:extLst>
  </p:cSld>
  <p:clrMapOvr>
    <a:masterClrMapping/>
  </p:clrMapOvr>
  <p:transition spd="slow">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NI"/>
          </a:p>
        </p:txBody>
      </p:sp>
      <p:sp>
        <p:nvSpPr>
          <p:cNvPr id="3" name="Marcador de contenido 2"/>
          <p:cNvSpPr>
            <a:spLocks noGrp="1"/>
          </p:cNvSpPr>
          <p:nvPr>
            <p:ph sz="quarter" idx="13"/>
          </p:nvPr>
        </p:nvSpPr>
        <p:spPr>
          <a:xfrm>
            <a:off x="467544" y="1352550"/>
            <a:ext cx="8424936" cy="3307432"/>
          </a:xfrm>
        </p:spPr>
        <p:txBody>
          <a:bodyPr>
            <a:normAutofit fontScale="70000" lnSpcReduction="20000"/>
          </a:bodyPr>
          <a:lstStyle/>
          <a:p>
            <a:pPr algn="just"/>
            <a:r>
              <a:rPr lang="es-NI" dirty="0" smtClean="0"/>
              <a:t>Vitamina </a:t>
            </a:r>
            <a:r>
              <a:rPr lang="es-NI" dirty="0"/>
              <a:t>Promotor L-47 con un costo x litro de C$ 449.00 cada unidad dosificada por 1ml x cada litro de agua</a:t>
            </a:r>
            <a:r>
              <a:rPr lang="es-NI" dirty="0" smtClean="0"/>
              <a:t>. En este caso se debe de tomar en cuenta que para la fase de inicio el bebedero de las primeras 4 semanas tendrán una demanda de 5 litros de agua, por cuanto el valor de cada ml = 449/1000 ml= 0.4490 costo x c/ml</a:t>
            </a:r>
          </a:p>
          <a:p>
            <a:pPr algn="just"/>
            <a:r>
              <a:rPr lang="es-NI" dirty="0" smtClean="0"/>
              <a:t>3 bebederos Iniciantes de 5 litros de agua significa si 1 ML por cada litro de agua x 9 bebederos = 45 litros por 3 tiempos en el día de cambio de agua limpia = 135 litros de agua utilizados.</a:t>
            </a:r>
          </a:p>
          <a:p>
            <a:pPr algn="just"/>
            <a:r>
              <a:rPr lang="es-NI" b="1" dirty="0" smtClean="0">
                <a:ln w="12700">
                  <a:solidFill>
                    <a:srgbClr val="FF0000"/>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135 litros de agua x 0.4490 (costo del ml) = C$60.62, por lo tanto cada semana es de 7 días el total de producción es de (7 días x 8 = 56 días x  costo diario C$ 60.62 = C$3394.72</a:t>
            </a:r>
          </a:p>
          <a:p>
            <a:pPr algn="just"/>
            <a:r>
              <a:rPr lang="es-NI" b="1" dirty="0" smtClean="0">
                <a:ln w="12700">
                  <a:solidFill>
                    <a:srgbClr val="FF0000"/>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El valor anterior x cada presentación = (3,394.72 / 449 = 7.56 ≈ 8 litros.</a:t>
            </a:r>
            <a:endParaRPr lang="es-NI" b="1" dirty="0">
              <a:ln w="12700">
                <a:solidFill>
                  <a:srgbClr val="FF0000"/>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178779162"/>
      </p:ext>
    </p:extLst>
  </p:cSld>
  <p:clrMapOvr>
    <a:masterClrMapping/>
  </p:clrMapOvr>
  <p:transition spd="slow">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Contabilizando la compra</a:t>
            </a:r>
            <a:endParaRPr lang="es-NI" dirty="0"/>
          </a:p>
        </p:txBody>
      </p:sp>
      <p:sp>
        <p:nvSpPr>
          <p:cNvPr id="3" name="Marcador de contenido 2"/>
          <p:cNvSpPr>
            <a:spLocks noGrp="1"/>
          </p:cNvSpPr>
          <p:nvPr>
            <p:ph sz="quarter" idx="13"/>
          </p:nvPr>
        </p:nvSpPr>
        <p:spPr/>
        <p:txBody>
          <a:bodyPr/>
          <a:lstStyle/>
          <a:p>
            <a:r>
              <a:rPr lang="es-NI" dirty="0" smtClean="0"/>
              <a:t>Cuentas contables		Debe 		Haber</a:t>
            </a:r>
          </a:p>
          <a:p>
            <a:pPr marL="0" indent="0">
              <a:buNone/>
            </a:pPr>
            <a:r>
              <a:rPr lang="es-NI" dirty="0" smtClean="0"/>
              <a:t>Inventario de Vitaminas		3,592.00</a:t>
            </a:r>
          </a:p>
          <a:p>
            <a:pPr marL="0" indent="0">
              <a:buNone/>
            </a:pPr>
            <a:r>
              <a:rPr lang="es-NI" dirty="0" smtClean="0"/>
              <a:t>Efectivo y Equivalentes</a:t>
            </a:r>
          </a:p>
          <a:p>
            <a:pPr marL="0" indent="0">
              <a:buNone/>
            </a:pPr>
            <a:r>
              <a:rPr lang="es-NI" dirty="0" smtClean="0"/>
              <a:t>Al Efectivo Bancos					3,592.00</a:t>
            </a:r>
            <a:endParaRPr lang="es-NI"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3852" y="2427734"/>
            <a:ext cx="1728192" cy="2057400"/>
          </a:xfrm>
          <a:prstGeom prst="rect">
            <a:avLst/>
          </a:prstGeom>
        </p:spPr>
      </p:pic>
    </p:spTree>
    <p:extLst>
      <p:ext uri="{BB962C8B-B14F-4D97-AF65-F5344CB8AC3E}">
        <p14:creationId xmlns:p14="http://schemas.microsoft.com/office/powerpoint/2010/main" val="3500646852"/>
      </p:ext>
    </p:extLst>
  </p:cSld>
  <p:clrMapOvr>
    <a:masterClrMapping/>
  </p:clrMapOvr>
  <p:transition spd="slow">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23529" y="2110085"/>
            <a:ext cx="8357938" cy="830997"/>
          </a:xfrm>
          <a:prstGeom prst="rect">
            <a:avLst/>
          </a:prstGeom>
          <a:solidFill>
            <a:schemeClr val="tx2">
              <a:lumMod val="75000"/>
            </a:schemeClr>
          </a:solidFill>
        </p:spPr>
        <p:txBody>
          <a:bodyPr wrap="none" lIns="91440" tIns="45720" rIns="91440" bIns="45720">
            <a:prstTxWarp prst="textStop">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800" b="1" cap="none" spc="0" dirty="0" smtClean="0">
                <a:ln/>
                <a:solidFill>
                  <a:schemeClr val="accent3"/>
                </a:solidFill>
                <a:effectLst/>
              </a:rPr>
              <a:t>Proceso de Liquidación del Lote</a:t>
            </a:r>
            <a:endParaRPr lang="es-ES" sz="4800" b="1" cap="none" spc="0" dirty="0">
              <a:ln/>
              <a:solidFill>
                <a:schemeClr val="accent3"/>
              </a:solidFill>
              <a:effectLst/>
            </a:endParaRPr>
          </a:p>
        </p:txBody>
      </p:sp>
    </p:spTree>
    <p:extLst>
      <p:ext uri="{BB962C8B-B14F-4D97-AF65-F5344CB8AC3E}">
        <p14:creationId xmlns:p14="http://schemas.microsoft.com/office/powerpoint/2010/main" val="1928761554"/>
      </p:ext>
    </p:extLst>
  </p:cSld>
  <p:clrMapOvr>
    <a:masterClrMapping/>
  </p:clrMapOvr>
  <p:transition spd="slow">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Liquidación y Calculo Final</a:t>
            </a:r>
            <a:endParaRPr lang="es-NI" dirty="0"/>
          </a:p>
        </p:txBody>
      </p:sp>
      <p:sp>
        <p:nvSpPr>
          <p:cNvPr id="3" name="Marcador de contenido 2"/>
          <p:cNvSpPr>
            <a:spLocks noGrp="1"/>
          </p:cNvSpPr>
          <p:nvPr>
            <p:ph sz="quarter" idx="13"/>
          </p:nvPr>
        </p:nvSpPr>
        <p:spPr/>
        <p:txBody>
          <a:bodyPr>
            <a:normAutofit fontScale="77500" lnSpcReduction="20000"/>
          </a:bodyPr>
          <a:lstStyle/>
          <a:p>
            <a:pPr algn="just"/>
            <a:r>
              <a:rPr lang="es-NI" dirty="0" smtClean="0"/>
              <a:t>Para conocer los costos finales de producción, con los elementos conocidos, sin antes aclarar que existen costos indirectos asociados al desarrollo y producción de la granja: (Costo del Agua potable, costo de energía eléctrica, depreciación de los bebederos, comederos, costo del transporte del traslado del alimento balanceado hacia la granja, salarios del personal, costos médicos de seguimiento y manejo durante el desarrollo del proceso de producción etc…</a:t>
            </a:r>
          </a:p>
          <a:p>
            <a:pPr algn="just"/>
            <a:r>
              <a:rPr lang="es-NI" dirty="0" smtClean="0"/>
              <a:t>Por cuanto lo antes mencionado conoceremos el valor por cada unidad producida en libras calculando una merma de un 10% aproximadamente de tasa de mortalidad como un manejo eficiente.</a:t>
            </a:r>
            <a:endParaRPr lang="es-NI" dirty="0"/>
          </a:p>
        </p:txBody>
      </p:sp>
    </p:spTree>
    <p:extLst>
      <p:ext uri="{BB962C8B-B14F-4D97-AF65-F5344CB8AC3E}">
        <p14:creationId xmlns:p14="http://schemas.microsoft.com/office/powerpoint/2010/main" val="4039293206"/>
      </p:ext>
    </p:extLst>
  </p:cSld>
  <p:clrMapOvr>
    <a:masterClrMapping/>
  </p:clrMapOvr>
  <p:transition spd="slow">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Datos del Lote Final</a:t>
            </a:r>
            <a:endParaRPr lang="es-NI" dirty="0"/>
          </a:p>
        </p:txBody>
      </p:sp>
      <p:sp>
        <p:nvSpPr>
          <p:cNvPr id="3" name="Marcador de contenido 2"/>
          <p:cNvSpPr>
            <a:spLocks noGrp="1"/>
          </p:cNvSpPr>
          <p:nvPr>
            <p:ph sz="quarter" idx="13"/>
          </p:nvPr>
        </p:nvSpPr>
        <p:spPr/>
        <p:txBody>
          <a:bodyPr>
            <a:normAutofit fontScale="77500" lnSpcReduction="20000"/>
          </a:bodyPr>
          <a:lstStyle/>
          <a:p>
            <a:pPr algn="just"/>
            <a:r>
              <a:rPr lang="es-NI" dirty="0" smtClean="0"/>
              <a:t>Para una población de 1000 pollos iniciantes ya en etapa adulta de reproducción (8 semana) según la tabla de nutrición y acumulación de peso promedio, cada ejemplar ha consumido un peso aproximado de: 14.19 alimentoso acumulado y un peso vivo en pie de 6.51 libras el dato anterior es un valor combinado (alimento-ganancia diaria de peso).</a:t>
            </a:r>
          </a:p>
          <a:p>
            <a:pPr algn="just"/>
            <a:r>
              <a:rPr lang="es-NI" dirty="0" smtClean="0"/>
              <a:t>En este caso prorrateamos la media= 6.51+0.6510 = 7.1610  libras promedio de peso por ejemplar, para una raza broiler tomando en cuenta que este tipo de raza considerada pesada, se alimenta en un 10% mas de su peso.</a:t>
            </a:r>
            <a:endParaRPr lang="es-NI" dirty="0"/>
          </a:p>
        </p:txBody>
      </p:sp>
    </p:spTree>
    <p:extLst>
      <p:ext uri="{BB962C8B-B14F-4D97-AF65-F5344CB8AC3E}">
        <p14:creationId xmlns:p14="http://schemas.microsoft.com/office/powerpoint/2010/main" val="668386339"/>
      </p:ext>
    </p:extLst>
  </p:cSld>
  <p:clrMapOvr>
    <a:masterClrMapping/>
  </p:clrMapOvr>
  <p:transition spd="slow">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Costos x semana de concentrado</a:t>
            </a:r>
            <a:endParaRPr lang="es-NI" dirty="0"/>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861350251"/>
              </p:ext>
            </p:extLst>
          </p:nvPr>
        </p:nvGraphicFramePr>
        <p:xfrm>
          <a:off x="467616" y="1131590"/>
          <a:ext cx="8424864" cy="3606800"/>
        </p:xfrm>
        <a:graphic>
          <a:graphicData uri="http://schemas.openxmlformats.org/drawingml/2006/table">
            <a:tbl>
              <a:tblPr firstRow="1" bandRow="1">
                <a:tableStyleId>{125E5076-3810-47DD-B79F-674D7AD40C01}</a:tableStyleId>
              </a:tblPr>
              <a:tblGrid>
                <a:gridCol w="1203552"/>
                <a:gridCol w="1203552"/>
                <a:gridCol w="1203552"/>
                <a:gridCol w="1203552"/>
                <a:gridCol w="1203552"/>
                <a:gridCol w="1203552"/>
                <a:gridCol w="1203552"/>
              </a:tblGrid>
              <a:tr h="370840">
                <a:tc>
                  <a:txBody>
                    <a:bodyPr/>
                    <a:lstStyle/>
                    <a:p>
                      <a:pPr algn="ctr"/>
                      <a:r>
                        <a:rPr lang="es-NI" b="1" dirty="0" smtClean="0"/>
                        <a:t>Semana</a:t>
                      </a:r>
                      <a:endParaRPr lang="es-NI" b="1" dirty="0"/>
                    </a:p>
                  </a:txBody>
                  <a:tcPr/>
                </a:tc>
                <a:tc>
                  <a:txBody>
                    <a:bodyPr/>
                    <a:lstStyle/>
                    <a:p>
                      <a:pPr algn="ctr"/>
                      <a:r>
                        <a:rPr lang="es-NI" b="1" dirty="0" smtClean="0"/>
                        <a:t>Consumo</a:t>
                      </a:r>
                      <a:r>
                        <a:rPr lang="es-NI" b="1" baseline="0" dirty="0" smtClean="0"/>
                        <a:t> x ave  Lb</a:t>
                      </a:r>
                      <a:endParaRPr lang="es-NI" b="1" dirty="0"/>
                    </a:p>
                  </a:txBody>
                  <a:tcPr/>
                </a:tc>
                <a:tc>
                  <a:txBody>
                    <a:bodyPr/>
                    <a:lstStyle/>
                    <a:p>
                      <a:pPr algn="ctr"/>
                      <a:r>
                        <a:rPr lang="es-NI" b="1" dirty="0" smtClean="0"/>
                        <a:t>Aves</a:t>
                      </a:r>
                      <a:endParaRPr lang="es-NI" b="1" dirty="0"/>
                    </a:p>
                  </a:txBody>
                  <a:tcPr/>
                </a:tc>
                <a:tc>
                  <a:txBody>
                    <a:bodyPr/>
                    <a:lstStyle/>
                    <a:p>
                      <a:pPr algn="ctr"/>
                      <a:r>
                        <a:rPr lang="es-NI" b="1" dirty="0" smtClean="0"/>
                        <a:t>Total libras</a:t>
                      </a:r>
                      <a:endParaRPr lang="es-NI" b="1" dirty="0"/>
                    </a:p>
                  </a:txBody>
                  <a:tcPr/>
                </a:tc>
                <a:tc>
                  <a:txBody>
                    <a:bodyPr/>
                    <a:lstStyle/>
                    <a:p>
                      <a:pPr algn="ctr"/>
                      <a:r>
                        <a:rPr lang="es-NI" b="1" dirty="0" smtClean="0"/>
                        <a:t>Conversión en QQ</a:t>
                      </a:r>
                      <a:endParaRPr lang="es-NI" b="1" dirty="0"/>
                    </a:p>
                  </a:txBody>
                  <a:tcPr/>
                </a:tc>
                <a:tc>
                  <a:txBody>
                    <a:bodyPr/>
                    <a:lstStyle/>
                    <a:p>
                      <a:pPr algn="ctr"/>
                      <a:r>
                        <a:rPr lang="es-NI" b="1" dirty="0" smtClean="0"/>
                        <a:t>Costo</a:t>
                      </a:r>
                      <a:r>
                        <a:rPr lang="es-NI" b="1" baseline="0" dirty="0" smtClean="0"/>
                        <a:t> Unitario</a:t>
                      </a:r>
                      <a:endParaRPr lang="es-NI" b="1" dirty="0"/>
                    </a:p>
                  </a:txBody>
                  <a:tcPr/>
                </a:tc>
                <a:tc>
                  <a:txBody>
                    <a:bodyPr/>
                    <a:lstStyle/>
                    <a:p>
                      <a:pPr algn="ctr"/>
                      <a:r>
                        <a:rPr lang="es-NI" b="1" dirty="0" smtClean="0"/>
                        <a:t>Costo total </a:t>
                      </a:r>
                    </a:p>
                    <a:p>
                      <a:pPr algn="ctr"/>
                      <a:r>
                        <a:rPr lang="es-NI" b="1" dirty="0" smtClean="0"/>
                        <a:t>X</a:t>
                      </a:r>
                      <a:r>
                        <a:rPr lang="es-NI" b="1" baseline="0" dirty="0" smtClean="0"/>
                        <a:t> Semana</a:t>
                      </a:r>
                      <a:endParaRPr lang="es-NI" b="1" dirty="0"/>
                    </a:p>
                  </a:txBody>
                  <a:tcPr/>
                </a:tc>
              </a:tr>
              <a:tr h="370840">
                <a:tc>
                  <a:txBody>
                    <a:bodyPr/>
                    <a:lstStyle/>
                    <a:p>
                      <a:pPr algn="ctr"/>
                      <a:r>
                        <a:rPr lang="es-NI" sz="1600" b="1" dirty="0" smtClean="0"/>
                        <a:t>1</a:t>
                      </a:r>
                      <a:endParaRPr lang="es-NI" sz="1600" b="1" dirty="0"/>
                    </a:p>
                  </a:txBody>
                  <a:tcPr/>
                </a:tc>
                <a:tc>
                  <a:txBody>
                    <a:bodyPr/>
                    <a:lstStyle/>
                    <a:p>
                      <a:pPr algn="ctr"/>
                      <a:r>
                        <a:rPr lang="es-NI" sz="1600" b="1" dirty="0" smtClean="0"/>
                        <a:t>0.37</a:t>
                      </a:r>
                      <a:endParaRPr lang="es-NI" sz="1600" b="1" dirty="0"/>
                    </a:p>
                  </a:txBody>
                  <a:tcPr/>
                </a:tc>
                <a:tc>
                  <a:txBody>
                    <a:bodyPr/>
                    <a:lstStyle/>
                    <a:p>
                      <a:pPr algn="ctr"/>
                      <a:r>
                        <a:rPr lang="es-NI" sz="1600" b="1" dirty="0" smtClean="0"/>
                        <a:t>1000</a:t>
                      </a:r>
                      <a:endParaRPr lang="es-NI" sz="1600" b="1" dirty="0"/>
                    </a:p>
                  </a:txBody>
                  <a:tcPr/>
                </a:tc>
                <a:tc>
                  <a:txBody>
                    <a:bodyPr/>
                    <a:lstStyle/>
                    <a:p>
                      <a:pPr algn="ctr"/>
                      <a:r>
                        <a:rPr lang="es-NI" sz="1600" b="1" dirty="0" smtClean="0"/>
                        <a:t>370.00</a:t>
                      </a:r>
                      <a:endParaRPr lang="es-NI" sz="1600" b="1" dirty="0"/>
                    </a:p>
                  </a:txBody>
                  <a:tcPr/>
                </a:tc>
                <a:tc>
                  <a:txBody>
                    <a:bodyPr/>
                    <a:lstStyle/>
                    <a:p>
                      <a:pPr algn="ctr"/>
                      <a:r>
                        <a:rPr lang="es-NI" sz="1600" b="1" dirty="0" smtClean="0"/>
                        <a:t>3.7 QQ</a:t>
                      </a:r>
                      <a:endParaRPr lang="es-NI" sz="1600" b="1" dirty="0"/>
                    </a:p>
                  </a:txBody>
                  <a:tcPr/>
                </a:tc>
                <a:tc>
                  <a:txBody>
                    <a:bodyPr/>
                    <a:lstStyle/>
                    <a:p>
                      <a:pPr algn="ctr"/>
                      <a:r>
                        <a:rPr lang="es-NI" sz="1600" b="1" dirty="0" smtClean="0"/>
                        <a:t>710</a:t>
                      </a:r>
                      <a:endParaRPr lang="es-NI" sz="1600" b="1" dirty="0"/>
                    </a:p>
                  </a:txBody>
                  <a:tcPr/>
                </a:tc>
                <a:tc>
                  <a:txBody>
                    <a:bodyPr/>
                    <a:lstStyle/>
                    <a:p>
                      <a:pPr algn="ctr"/>
                      <a:r>
                        <a:rPr lang="es-NI" sz="1600" b="1" dirty="0" smtClean="0"/>
                        <a:t>2627.00</a:t>
                      </a:r>
                      <a:endParaRPr lang="es-NI" sz="1600" b="1" dirty="0"/>
                    </a:p>
                  </a:txBody>
                  <a:tcPr/>
                </a:tc>
              </a:tr>
              <a:tr h="370840">
                <a:tc>
                  <a:txBody>
                    <a:bodyPr/>
                    <a:lstStyle/>
                    <a:p>
                      <a:pPr algn="ctr"/>
                      <a:r>
                        <a:rPr lang="es-NI" sz="1600" b="1" dirty="0" smtClean="0"/>
                        <a:t>2</a:t>
                      </a:r>
                      <a:endParaRPr lang="es-NI" sz="1600" b="1" dirty="0"/>
                    </a:p>
                  </a:txBody>
                  <a:tcPr/>
                </a:tc>
                <a:tc>
                  <a:txBody>
                    <a:bodyPr/>
                    <a:lstStyle/>
                    <a:p>
                      <a:pPr algn="ctr"/>
                      <a:r>
                        <a:rPr lang="es-NI" sz="1600" b="1" dirty="0" smtClean="0"/>
                        <a:t>0.79</a:t>
                      </a:r>
                      <a:endParaRPr lang="es-NI" sz="1600" b="1" dirty="0"/>
                    </a:p>
                  </a:txBody>
                  <a:tcPr/>
                </a:tc>
                <a:tc>
                  <a:txBody>
                    <a:bodyPr/>
                    <a:lstStyle/>
                    <a:p>
                      <a:pPr algn="ctr"/>
                      <a:r>
                        <a:rPr lang="es-NI" sz="1600" b="1" dirty="0" smtClean="0"/>
                        <a:t>1000</a:t>
                      </a:r>
                      <a:endParaRPr lang="es-NI" sz="1600" b="1" dirty="0"/>
                    </a:p>
                  </a:txBody>
                  <a:tcPr/>
                </a:tc>
                <a:tc>
                  <a:txBody>
                    <a:bodyPr/>
                    <a:lstStyle/>
                    <a:p>
                      <a:pPr algn="ctr"/>
                      <a:r>
                        <a:rPr lang="es-NI" sz="1600" b="1" dirty="0" smtClean="0"/>
                        <a:t>790.00</a:t>
                      </a:r>
                      <a:endParaRPr lang="es-NI" sz="1600" b="1" dirty="0"/>
                    </a:p>
                  </a:txBody>
                  <a:tcPr/>
                </a:tc>
                <a:tc>
                  <a:txBody>
                    <a:bodyPr/>
                    <a:lstStyle/>
                    <a:p>
                      <a:pPr algn="ctr"/>
                      <a:r>
                        <a:rPr lang="es-NI" sz="1600" b="1" dirty="0" smtClean="0"/>
                        <a:t>7.9 QQ</a:t>
                      </a:r>
                      <a:endParaRPr lang="es-NI" sz="1600" b="1" dirty="0"/>
                    </a:p>
                  </a:txBody>
                  <a:tcPr/>
                </a:tc>
                <a:tc>
                  <a:txBody>
                    <a:bodyPr/>
                    <a:lstStyle/>
                    <a:p>
                      <a:pPr algn="ctr"/>
                      <a:r>
                        <a:rPr lang="es-NI" sz="1600" b="1" dirty="0" smtClean="0"/>
                        <a:t>710</a:t>
                      </a:r>
                      <a:endParaRPr lang="es-NI" sz="1600" b="1" dirty="0"/>
                    </a:p>
                  </a:txBody>
                  <a:tcPr/>
                </a:tc>
                <a:tc>
                  <a:txBody>
                    <a:bodyPr/>
                    <a:lstStyle/>
                    <a:p>
                      <a:pPr algn="ctr"/>
                      <a:r>
                        <a:rPr lang="es-NI" sz="1600" b="1" dirty="0" smtClean="0"/>
                        <a:t>5609.00</a:t>
                      </a:r>
                      <a:endParaRPr lang="es-NI" sz="1600" b="1" dirty="0"/>
                    </a:p>
                  </a:txBody>
                  <a:tcPr/>
                </a:tc>
              </a:tr>
              <a:tr h="370840">
                <a:tc>
                  <a:txBody>
                    <a:bodyPr/>
                    <a:lstStyle/>
                    <a:p>
                      <a:pPr algn="ctr"/>
                      <a:r>
                        <a:rPr lang="es-NI" sz="1600" b="1" dirty="0" smtClean="0"/>
                        <a:t>3</a:t>
                      </a:r>
                      <a:endParaRPr lang="es-NI" sz="1600" b="1" dirty="0"/>
                    </a:p>
                  </a:txBody>
                  <a:tcPr/>
                </a:tc>
                <a:tc>
                  <a:txBody>
                    <a:bodyPr/>
                    <a:lstStyle/>
                    <a:p>
                      <a:pPr algn="ctr"/>
                      <a:r>
                        <a:rPr lang="es-NI" sz="1600" b="1" dirty="0" smtClean="0"/>
                        <a:t>1.29</a:t>
                      </a:r>
                      <a:endParaRPr lang="es-NI" sz="1600" b="1" dirty="0"/>
                    </a:p>
                  </a:txBody>
                  <a:tcPr/>
                </a:tc>
                <a:tc>
                  <a:txBody>
                    <a:bodyPr/>
                    <a:lstStyle/>
                    <a:p>
                      <a:pPr algn="ctr"/>
                      <a:r>
                        <a:rPr lang="es-NI" sz="1600" b="1" dirty="0" smtClean="0"/>
                        <a:t>900</a:t>
                      </a:r>
                      <a:endParaRPr lang="es-NI" sz="1600" b="1" dirty="0"/>
                    </a:p>
                  </a:txBody>
                  <a:tcPr/>
                </a:tc>
                <a:tc>
                  <a:txBody>
                    <a:bodyPr/>
                    <a:lstStyle/>
                    <a:p>
                      <a:pPr algn="ctr"/>
                      <a:r>
                        <a:rPr lang="es-NI" sz="1600" b="1" dirty="0" smtClean="0"/>
                        <a:t>1161.00</a:t>
                      </a:r>
                      <a:endParaRPr lang="es-NI" sz="1600" b="1" dirty="0"/>
                    </a:p>
                  </a:txBody>
                  <a:tcPr/>
                </a:tc>
                <a:tc>
                  <a:txBody>
                    <a:bodyPr/>
                    <a:lstStyle/>
                    <a:p>
                      <a:pPr algn="ctr"/>
                      <a:r>
                        <a:rPr lang="es-NI" sz="1600" b="1" dirty="0" smtClean="0"/>
                        <a:t>11.61 QQ</a:t>
                      </a:r>
                      <a:endParaRPr lang="es-NI" sz="1600" b="1" dirty="0"/>
                    </a:p>
                  </a:txBody>
                  <a:tcPr/>
                </a:tc>
                <a:tc>
                  <a:txBody>
                    <a:bodyPr/>
                    <a:lstStyle/>
                    <a:p>
                      <a:pPr algn="ctr"/>
                      <a:r>
                        <a:rPr lang="es-NI" sz="1600" b="1" dirty="0" smtClean="0"/>
                        <a:t>690</a:t>
                      </a:r>
                      <a:endParaRPr lang="es-NI" sz="1600" b="1" dirty="0"/>
                    </a:p>
                  </a:txBody>
                  <a:tcPr/>
                </a:tc>
                <a:tc>
                  <a:txBody>
                    <a:bodyPr/>
                    <a:lstStyle/>
                    <a:p>
                      <a:pPr algn="ctr"/>
                      <a:r>
                        <a:rPr lang="es-NI" sz="1600" b="1" dirty="0" smtClean="0"/>
                        <a:t>8010.90</a:t>
                      </a:r>
                      <a:endParaRPr lang="es-NI" sz="1600" b="1" dirty="0"/>
                    </a:p>
                  </a:txBody>
                  <a:tcPr/>
                </a:tc>
              </a:tr>
              <a:tr h="370840">
                <a:tc>
                  <a:txBody>
                    <a:bodyPr/>
                    <a:lstStyle/>
                    <a:p>
                      <a:pPr algn="ctr"/>
                      <a:r>
                        <a:rPr lang="es-NI" sz="1600" b="1" dirty="0" smtClean="0"/>
                        <a:t>4</a:t>
                      </a:r>
                      <a:endParaRPr lang="es-NI" sz="1600" b="1" dirty="0"/>
                    </a:p>
                  </a:txBody>
                  <a:tcPr/>
                </a:tc>
                <a:tc>
                  <a:txBody>
                    <a:bodyPr/>
                    <a:lstStyle/>
                    <a:p>
                      <a:pPr algn="ctr"/>
                      <a:r>
                        <a:rPr lang="es-NI" sz="1600" b="1" dirty="0" smtClean="0"/>
                        <a:t>1.76</a:t>
                      </a:r>
                      <a:endParaRPr lang="es-NI" sz="1600" b="1" dirty="0"/>
                    </a:p>
                  </a:txBody>
                  <a:tcPr/>
                </a:tc>
                <a:tc>
                  <a:txBody>
                    <a:bodyPr/>
                    <a:lstStyle/>
                    <a:p>
                      <a:pPr algn="ctr"/>
                      <a:r>
                        <a:rPr lang="es-NI" sz="1600" b="1" dirty="0" smtClean="0"/>
                        <a:t>900</a:t>
                      </a:r>
                      <a:endParaRPr lang="es-NI" sz="1600" b="1" dirty="0"/>
                    </a:p>
                  </a:txBody>
                  <a:tcPr/>
                </a:tc>
                <a:tc>
                  <a:txBody>
                    <a:bodyPr/>
                    <a:lstStyle/>
                    <a:p>
                      <a:pPr algn="ctr"/>
                      <a:r>
                        <a:rPr lang="es-NI" sz="1600" b="1" dirty="0" smtClean="0"/>
                        <a:t>1584.00</a:t>
                      </a:r>
                      <a:endParaRPr lang="es-NI" sz="1600" b="1" dirty="0"/>
                    </a:p>
                  </a:txBody>
                  <a:tcPr/>
                </a:tc>
                <a:tc>
                  <a:txBody>
                    <a:bodyPr/>
                    <a:lstStyle/>
                    <a:p>
                      <a:pPr algn="ctr"/>
                      <a:r>
                        <a:rPr lang="es-NI" sz="1600" b="1" dirty="0" smtClean="0"/>
                        <a:t>15.84</a:t>
                      </a:r>
                      <a:r>
                        <a:rPr lang="es-NI" sz="1600" b="1" baseline="0" dirty="0" smtClean="0"/>
                        <a:t> QQ</a:t>
                      </a:r>
                      <a:endParaRPr lang="es-NI" sz="1600" b="1" dirty="0"/>
                    </a:p>
                  </a:txBody>
                  <a:tcPr/>
                </a:tc>
                <a:tc>
                  <a:txBody>
                    <a:bodyPr/>
                    <a:lstStyle/>
                    <a:p>
                      <a:pPr algn="ctr"/>
                      <a:r>
                        <a:rPr lang="es-NI" sz="1600" b="1" dirty="0" smtClean="0"/>
                        <a:t>690</a:t>
                      </a:r>
                      <a:endParaRPr lang="es-NI" sz="1600" b="1" dirty="0"/>
                    </a:p>
                  </a:txBody>
                  <a:tcPr/>
                </a:tc>
                <a:tc>
                  <a:txBody>
                    <a:bodyPr/>
                    <a:lstStyle/>
                    <a:p>
                      <a:pPr algn="ctr"/>
                      <a:r>
                        <a:rPr lang="es-NI" sz="1600" b="1" dirty="0" smtClean="0"/>
                        <a:t>10929.60</a:t>
                      </a:r>
                      <a:endParaRPr lang="es-NI" sz="1600" b="1" dirty="0"/>
                    </a:p>
                  </a:txBody>
                  <a:tcPr/>
                </a:tc>
              </a:tr>
              <a:tr h="370840">
                <a:tc>
                  <a:txBody>
                    <a:bodyPr/>
                    <a:lstStyle/>
                    <a:p>
                      <a:pPr algn="ctr"/>
                      <a:r>
                        <a:rPr lang="es-NI" sz="1600" b="1" dirty="0" smtClean="0"/>
                        <a:t>5</a:t>
                      </a:r>
                      <a:endParaRPr lang="es-NI" sz="1600" b="1" dirty="0"/>
                    </a:p>
                  </a:txBody>
                  <a:tcPr/>
                </a:tc>
                <a:tc>
                  <a:txBody>
                    <a:bodyPr/>
                    <a:lstStyle/>
                    <a:p>
                      <a:pPr algn="ctr"/>
                      <a:r>
                        <a:rPr lang="es-NI" sz="1600" b="1" dirty="0" smtClean="0"/>
                        <a:t>2.01</a:t>
                      </a:r>
                      <a:endParaRPr lang="es-NI" sz="1600" b="1" dirty="0"/>
                    </a:p>
                  </a:txBody>
                  <a:tcPr/>
                </a:tc>
                <a:tc>
                  <a:txBody>
                    <a:bodyPr/>
                    <a:lstStyle/>
                    <a:p>
                      <a:pPr algn="ctr"/>
                      <a:r>
                        <a:rPr lang="es-NI" sz="1600" b="1" dirty="0" smtClean="0"/>
                        <a:t>900</a:t>
                      </a:r>
                      <a:endParaRPr lang="es-NI" sz="1600" b="1" dirty="0"/>
                    </a:p>
                  </a:txBody>
                  <a:tcPr/>
                </a:tc>
                <a:tc>
                  <a:txBody>
                    <a:bodyPr/>
                    <a:lstStyle/>
                    <a:p>
                      <a:pPr algn="ctr"/>
                      <a:r>
                        <a:rPr lang="es-NI" sz="1600" b="1" dirty="0" smtClean="0"/>
                        <a:t>1809.00</a:t>
                      </a:r>
                      <a:endParaRPr lang="es-NI" sz="1600" b="1" dirty="0"/>
                    </a:p>
                  </a:txBody>
                  <a:tcPr/>
                </a:tc>
                <a:tc>
                  <a:txBody>
                    <a:bodyPr/>
                    <a:lstStyle/>
                    <a:p>
                      <a:pPr algn="ctr"/>
                      <a:r>
                        <a:rPr lang="es-NI" sz="1600" b="1" dirty="0" smtClean="0"/>
                        <a:t>18.09 QQ</a:t>
                      </a:r>
                      <a:endParaRPr lang="es-NI" sz="1600" b="1" dirty="0"/>
                    </a:p>
                  </a:txBody>
                  <a:tcPr/>
                </a:tc>
                <a:tc>
                  <a:txBody>
                    <a:bodyPr/>
                    <a:lstStyle/>
                    <a:p>
                      <a:pPr algn="ctr"/>
                      <a:r>
                        <a:rPr lang="es-NI" sz="1600" b="1" dirty="0" smtClean="0"/>
                        <a:t>650</a:t>
                      </a:r>
                      <a:endParaRPr lang="es-NI" sz="1600" b="1" dirty="0"/>
                    </a:p>
                  </a:txBody>
                  <a:tcPr/>
                </a:tc>
                <a:tc>
                  <a:txBody>
                    <a:bodyPr/>
                    <a:lstStyle/>
                    <a:p>
                      <a:pPr algn="ctr"/>
                      <a:r>
                        <a:rPr lang="es-NI" sz="1600" b="1" dirty="0" smtClean="0"/>
                        <a:t>11758.50</a:t>
                      </a:r>
                      <a:endParaRPr lang="es-NI" sz="1600" b="1" dirty="0"/>
                    </a:p>
                  </a:txBody>
                  <a:tcPr/>
                </a:tc>
              </a:tr>
              <a:tr h="370840">
                <a:tc>
                  <a:txBody>
                    <a:bodyPr/>
                    <a:lstStyle/>
                    <a:p>
                      <a:pPr algn="ctr"/>
                      <a:r>
                        <a:rPr lang="es-NI" sz="1600" b="1" dirty="0" smtClean="0"/>
                        <a:t>6</a:t>
                      </a:r>
                      <a:endParaRPr lang="es-NI" sz="1600" b="1" dirty="0"/>
                    </a:p>
                  </a:txBody>
                  <a:tcPr/>
                </a:tc>
                <a:tc>
                  <a:txBody>
                    <a:bodyPr/>
                    <a:lstStyle/>
                    <a:p>
                      <a:pPr algn="ctr"/>
                      <a:r>
                        <a:rPr lang="es-NI" sz="1600" b="1" dirty="0" smtClean="0"/>
                        <a:t>2.32</a:t>
                      </a:r>
                      <a:endParaRPr lang="es-NI" sz="1600" b="1" dirty="0"/>
                    </a:p>
                  </a:txBody>
                  <a:tcPr/>
                </a:tc>
                <a:tc>
                  <a:txBody>
                    <a:bodyPr/>
                    <a:lstStyle/>
                    <a:p>
                      <a:pPr algn="ctr"/>
                      <a:r>
                        <a:rPr lang="es-NI" sz="1600" b="1" dirty="0" smtClean="0"/>
                        <a:t>900</a:t>
                      </a:r>
                      <a:endParaRPr lang="es-NI" sz="1600" b="1" dirty="0"/>
                    </a:p>
                  </a:txBody>
                  <a:tcPr/>
                </a:tc>
                <a:tc>
                  <a:txBody>
                    <a:bodyPr/>
                    <a:lstStyle/>
                    <a:p>
                      <a:pPr algn="ctr"/>
                      <a:r>
                        <a:rPr lang="es-NI" sz="1600" b="1" dirty="0" smtClean="0"/>
                        <a:t>2088.00</a:t>
                      </a:r>
                      <a:endParaRPr lang="es-NI" sz="1600" b="1" dirty="0"/>
                    </a:p>
                  </a:txBody>
                  <a:tcPr/>
                </a:tc>
                <a:tc>
                  <a:txBody>
                    <a:bodyPr/>
                    <a:lstStyle/>
                    <a:p>
                      <a:pPr algn="ctr"/>
                      <a:r>
                        <a:rPr lang="es-NI" sz="1600" b="1" dirty="0" smtClean="0"/>
                        <a:t>20.88 QQ</a:t>
                      </a:r>
                      <a:endParaRPr lang="es-NI" sz="1600" b="1" dirty="0"/>
                    </a:p>
                  </a:txBody>
                  <a:tcPr/>
                </a:tc>
                <a:tc>
                  <a:txBody>
                    <a:bodyPr/>
                    <a:lstStyle/>
                    <a:p>
                      <a:pPr algn="ctr"/>
                      <a:r>
                        <a:rPr lang="es-NI" sz="1600" b="1" dirty="0" smtClean="0"/>
                        <a:t>645</a:t>
                      </a:r>
                      <a:endParaRPr lang="es-NI" sz="1600" b="1" dirty="0"/>
                    </a:p>
                  </a:txBody>
                  <a:tcPr/>
                </a:tc>
                <a:tc>
                  <a:txBody>
                    <a:bodyPr/>
                    <a:lstStyle/>
                    <a:p>
                      <a:pPr algn="ctr"/>
                      <a:r>
                        <a:rPr lang="es-NI" sz="1600" b="1" dirty="0" smtClean="0"/>
                        <a:t>13467.60</a:t>
                      </a:r>
                      <a:endParaRPr lang="es-NI" sz="1600" b="1" dirty="0"/>
                    </a:p>
                  </a:txBody>
                  <a:tcPr/>
                </a:tc>
              </a:tr>
              <a:tr h="370840">
                <a:tc>
                  <a:txBody>
                    <a:bodyPr/>
                    <a:lstStyle/>
                    <a:p>
                      <a:pPr algn="ctr"/>
                      <a:r>
                        <a:rPr lang="es-NI" sz="1600" b="1" dirty="0" smtClean="0"/>
                        <a:t>7</a:t>
                      </a:r>
                      <a:endParaRPr lang="es-NI" sz="1600" b="1" dirty="0"/>
                    </a:p>
                  </a:txBody>
                  <a:tcPr/>
                </a:tc>
                <a:tc>
                  <a:txBody>
                    <a:bodyPr/>
                    <a:lstStyle/>
                    <a:p>
                      <a:pPr algn="ctr"/>
                      <a:r>
                        <a:rPr lang="es-NI" sz="1600" b="1" dirty="0" smtClean="0"/>
                        <a:t>2.77</a:t>
                      </a:r>
                      <a:endParaRPr lang="es-NI" sz="1600" b="1" dirty="0"/>
                    </a:p>
                  </a:txBody>
                  <a:tcPr/>
                </a:tc>
                <a:tc>
                  <a:txBody>
                    <a:bodyPr/>
                    <a:lstStyle/>
                    <a:p>
                      <a:pPr algn="ctr"/>
                      <a:r>
                        <a:rPr lang="es-NI" sz="1600" b="1" dirty="0" smtClean="0"/>
                        <a:t>900</a:t>
                      </a:r>
                      <a:endParaRPr lang="es-NI" sz="1600" b="1" dirty="0"/>
                    </a:p>
                  </a:txBody>
                  <a:tcPr/>
                </a:tc>
                <a:tc>
                  <a:txBody>
                    <a:bodyPr/>
                    <a:lstStyle/>
                    <a:p>
                      <a:pPr algn="ctr"/>
                      <a:r>
                        <a:rPr lang="es-NI" sz="1600" b="1" dirty="0" smtClean="0"/>
                        <a:t>2493.00</a:t>
                      </a:r>
                      <a:endParaRPr lang="es-NI" sz="1600" b="1" dirty="0"/>
                    </a:p>
                  </a:txBody>
                  <a:tcPr/>
                </a:tc>
                <a:tc>
                  <a:txBody>
                    <a:bodyPr/>
                    <a:lstStyle/>
                    <a:p>
                      <a:pPr algn="ctr"/>
                      <a:r>
                        <a:rPr lang="es-NI" sz="1600" b="1" dirty="0" smtClean="0"/>
                        <a:t>24.93 QQ</a:t>
                      </a:r>
                      <a:endParaRPr lang="es-NI" sz="1600" b="1" dirty="0"/>
                    </a:p>
                  </a:txBody>
                  <a:tcPr/>
                </a:tc>
                <a:tc>
                  <a:txBody>
                    <a:bodyPr/>
                    <a:lstStyle/>
                    <a:p>
                      <a:pPr algn="ctr"/>
                      <a:r>
                        <a:rPr lang="es-NI" sz="1600" b="1" dirty="0" smtClean="0"/>
                        <a:t>620</a:t>
                      </a:r>
                      <a:endParaRPr lang="es-NI" sz="1600" b="1" dirty="0"/>
                    </a:p>
                  </a:txBody>
                  <a:tcPr/>
                </a:tc>
                <a:tc>
                  <a:txBody>
                    <a:bodyPr/>
                    <a:lstStyle/>
                    <a:p>
                      <a:pPr algn="ctr"/>
                      <a:r>
                        <a:rPr lang="es-NI" sz="1600" b="1" dirty="0" smtClean="0"/>
                        <a:t>15456.60</a:t>
                      </a:r>
                      <a:endParaRPr lang="es-NI" sz="1600" b="1" dirty="0"/>
                    </a:p>
                  </a:txBody>
                  <a:tcPr/>
                </a:tc>
              </a:tr>
              <a:tr h="370840">
                <a:tc>
                  <a:txBody>
                    <a:bodyPr/>
                    <a:lstStyle/>
                    <a:p>
                      <a:pPr algn="ctr"/>
                      <a:r>
                        <a:rPr lang="es-NI" sz="1600" b="1" dirty="0" smtClean="0"/>
                        <a:t>8</a:t>
                      </a:r>
                      <a:endParaRPr lang="es-NI" sz="1600" b="1" dirty="0"/>
                    </a:p>
                  </a:txBody>
                  <a:tcPr/>
                </a:tc>
                <a:tc>
                  <a:txBody>
                    <a:bodyPr/>
                    <a:lstStyle/>
                    <a:p>
                      <a:pPr algn="ctr"/>
                      <a:r>
                        <a:rPr lang="es-NI" sz="1600" b="1" dirty="0" smtClean="0"/>
                        <a:t>2.87</a:t>
                      </a:r>
                      <a:endParaRPr lang="es-NI" sz="1600" b="1" dirty="0"/>
                    </a:p>
                  </a:txBody>
                  <a:tcPr/>
                </a:tc>
                <a:tc>
                  <a:txBody>
                    <a:bodyPr/>
                    <a:lstStyle/>
                    <a:p>
                      <a:pPr algn="ctr"/>
                      <a:r>
                        <a:rPr lang="es-NI" sz="1600" b="1" dirty="0" smtClean="0"/>
                        <a:t>900</a:t>
                      </a:r>
                      <a:endParaRPr lang="es-NI" sz="1600" b="1" dirty="0"/>
                    </a:p>
                  </a:txBody>
                  <a:tcPr/>
                </a:tc>
                <a:tc>
                  <a:txBody>
                    <a:bodyPr/>
                    <a:lstStyle/>
                    <a:p>
                      <a:pPr algn="ctr"/>
                      <a:r>
                        <a:rPr lang="es-NI" sz="1600" b="1" dirty="0" smtClean="0"/>
                        <a:t>2583.00</a:t>
                      </a:r>
                      <a:endParaRPr lang="es-NI" sz="1600" b="1" dirty="0"/>
                    </a:p>
                  </a:txBody>
                  <a:tcPr/>
                </a:tc>
                <a:tc>
                  <a:txBody>
                    <a:bodyPr/>
                    <a:lstStyle/>
                    <a:p>
                      <a:pPr algn="ctr"/>
                      <a:r>
                        <a:rPr lang="es-NI" sz="1600" b="1" dirty="0" smtClean="0"/>
                        <a:t>25.83 QQ</a:t>
                      </a:r>
                      <a:endParaRPr lang="es-NI" sz="1600" b="1" dirty="0"/>
                    </a:p>
                  </a:txBody>
                  <a:tcPr/>
                </a:tc>
                <a:tc>
                  <a:txBody>
                    <a:bodyPr/>
                    <a:lstStyle/>
                    <a:p>
                      <a:pPr algn="ctr"/>
                      <a:r>
                        <a:rPr lang="es-NI" sz="1600" b="1" dirty="0" smtClean="0"/>
                        <a:t>600</a:t>
                      </a:r>
                      <a:endParaRPr lang="es-NI" sz="1600" b="1" dirty="0"/>
                    </a:p>
                  </a:txBody>
                  <a:tcPr/>
                </a:tc>
                <a:tc>
                  <a:txBody>
                    <a:bodyPr/>
                    <a:lstStyle/>
                    <a:p>
                      <a:pPr algn="ctr"/>
                      <a:r>
                        <a:rPr lang="es-NI" sz="1600" b="1" dirty="0" smtClean="0"/>
                        <a:t>15498.00</a:t>
                      </a:r>
                      <a:endParaRPr lang="es-NI" sz="1600" b="1" dirty="0"/>
                    </a:p>
                  </a:txBody>
                  <a:tcPr/>
                </a:tc>
              </a:tr>
            </a:tbl>
          </a:graphicData>
        </a:graphic>
      </p:graphicFrame>
    </p:spTree>
    <p:extLst>
      <p:ext uri="{BB962C8B-B14F-4D97-AF65-F5344CB8AC3E}">
        <p14:creationId xmlns:p14="http://schemas.microsoft.com/office/powerpoint/2010/main" val="2777218283"/>
      </p:ext>
    </p:extLst>
  </p:cSld>
  <p:clrMapOvr>
    <a:masterClrMapping/>
  </p:clrMapOvr>
  <p:transition spd="slow">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Continuación…</a:t>
            </a:r>
            <a:endParaRPr lang="es-NI" dirty="0"/>
          </a:p>
        </p:txBody>
      </p:sp>
      <p:sp>
        <p:nvSpPr>
          <p:cNvPr id="3" name="Marcador de contenido 2"/>
          <p:cNvSpPr>
            <a:spLocks noGrp="1"/>
          </p:cNvSpPr>
          <p:nvPr>
            <p:ph sz="quarter" idx="13"/>
          </p:nvPr>
        </p:nvSpPr>
        <p:spPr>
          <a:xfrm>
            <a:off x="467544" y="1419622"/>
            <a:ext cx="8424936" cy="3384376"/>
          </a:xfrm>
        </p:spPr>
        <p:txBody>
          <a:bodyPr>
            <a:normAutofit fontScale="70000" lnSpcReduction="20000"/>
          </a:bodyPr>
          <a:lstStyle/>
          <a:p>
            <a:r>
              <a:rPr lang="es-NI" dirty="0" smtClean="0"/>
              <a:t>Costos de salario y manejo (2 Galponeros con un salario de C$ 3,480.74 (Sector agropecuario). Para dos personas : C$ 6,961.48.</a:t>
            </a:r>
          </a:p>
          <a:p>
            <a:pPr algn="just"/>
            <a:r>
              <a:rPr lang="es-NI" dirty="0" smtClean="0"/>
              <a:t>Si se habla de 8 semanas son aproximadamente (2 meses de 4 semanas) por lo tanto el costo acumulado es: C$ 6961.48 x 2 (meses) = C$ 13,922.96</a:t>
            </a:r>
          </a:p>
          <a:p>
            <a:pPr algn="just"/>
            <a:r>
              <a:rPr lang="es-NI" dirty="0" smtClean="0"/>
              <a:t>Prestaciones = Treceavo mes + </a:t>
            </a:r>
            <a:r>
              <a:rPr lang="es-NI" dirty="0" err="1" smtClean="0"/>
              <a:t>Indemnizacion</a:t>
            </a:r>
            <a:r>
              <a:rPr lang="es-NI" dirty="0" smtClean="0"/>
              <a:t> </a:t>
            </a:r>
            <a:r>
              <a:rPr lang="es-NI" dirty="0" smtClean="0"/>
              <a:t>= C$ 2,320.49</a:t>
            </a:r>
          </a:p>
          <a:p>
            <a:pPr algn="just"/>
            <a:r>
              <a:rPr lang="es-NI" b="1" dirty="0" smtClean="0">
                <a:ln>
                  <a:solidFill>
                    <a:srgbClr val="FF0000"/>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No tomando en cuenta el rubro vacaciones pues el código laboral Ley 185 establece que son descansadas y convenidas en periodo distinto con el propósito de no interrumpir el proceso de producción.</a:t>
            </a:r>
          </a:p>
          <a:p>
            <a:pPr algn="just"/>
            <a:r>
              <a:rPr lang="es-NI" b="1" dirty="0" smtClean="0">
                <a:ln>
                  <a:solidFill>
                    <a:srgbClr val="FF0000"/>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Así mismo no se deben de pagar porque la empresa puede ser multada de acuerdo con la ley de inspectoría del trabajo Ley 664, artículos 46 y 57, y solo cuando la relación laboral se termina se debe de paga las que se adeudan</a:t>
            </a:r>
            <a:endParaRPr lang="es-NI" b="1" dirty="0">
              <a:ln>
                <a:solidFill>
                  <a:srgbClr val="FF0000"/>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886239141"/>
      </p:ext>
    </p:extLst>
  </p:cSld>
  <p:clrMapOvr>
    <a:masterClrMapping/>
  </p:clrMapOvr>
  <p:transition spd="slow">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Costos de vacunas y vitaminas </a:t>
            </a:r>
            <a:endParaRPr lang="es-NI" dirty="0"/>
          </a:p>
        </p:txBody>
      </p:sp>
      <p:sp>
        <p:nvSpPr>
          <p:cNvPr id="3" name="Marcador de contenido 2"/>
          <p:cNvSpPr>
            <a:spLocks noGrp="1"/>
          </p:cNvSpPr>
          <p:nvPr>
            <p:ph sz="quarter" idx="13"/>
          </p:nvPr>
        </p:nvSpPr>
        <p:spPr>
          <a:xfrm>
            <a:off x="467544" y="1347614"/>
            <a:ext cx="8424936" cy="3281536"/>
          </a:xfrm>
        </p:spPr>
        <p:txBody>
          <a:bodyPr>
            <a:normAutofit/>
          </a:bodyPr>
          <a:lstStyle/>
          <a:p>
            <a:r>
              <a:rPr lang="es-NI" sz="1600" dirty="0" smtClean="0"/>
              <a:t>Vitamina Promotor L-47 C$ 3,394.72. /900 = 3.77 /7.1610 libras = C$0.5265 costo x libra.</a:t>
            </a:r>
          </a:p>
          <a:p>
            <a:r>
              <a:rPr lang="es-NI" sz="1600" dirty="0" smtClean="0"/>
              <a:t>Vacunas New Castle + Bronquitis = C$ 18,580.00 / 900 = 20.94 x unidad = cada ejemplar tiene una libra promedio de 7.1610 libras = C$2.924 costo x libra</a:t>
            </a:r>
          </a:p>
          <a:p>
            <a:r>
              <a:rPr lang="es-NI" sz="1600" dirty="0" smtClean="0"/>
              <a:t>Depreciación de Comederos y Bebederos: Para este caso utilizaremos como modo de ilustración la depreciación fiscal (Reglamento LCT 822 Arto 34, numeral 3 inciso C) Agrícolas = 5 años</a:t>
            </a:r>
          </a:p>
          <a:p>
            <a:r>
              <a:rPr lang="es-NI" sz="1600" dirty="0" smtClean="0"/>
              <a:t>Por cuanto el valor de comederos y bebederos fase iniciante + Comederos y bebederos finalizadores = C$ 8,500.00</a:t>
            </a:r>
          </a:p>
          <a:p>
            <a:r>
              <a:rPr lang="es-NI" sz="1600" dirty="0" smtClean="0"/>
              <a:t>El valor residual = 100%/5 años = 20%/año.</a:t>
            </a:r>
          </a:p>
          <a:p>
            <a:r>
              <a:rPr lang="es-NI" sz="1600" dirty="0" smtClean="0"/>
              <a:t>Por cuanto = MRL= (13900-2780) /60 = 185.33 x mes ; acumulado = C$ 113.33 x 2 = C$ 370.67/900 pollos (aves finales) = C$0.4119 Depreciación x pollos /7.1610 Libras de pollo vivo = C$0.0575, por libra de carne producida</a:t>
            </a:r>
          </a:p>
          <a:p>
            <a:pPr marL="0" indent="0">
              <a:buNone/>
            </a:pPr>
            <a:endParaRPr lang="es-NI" sz="1400" dirty="0"/>
          </a:p>
        </p:txBody>
      </p:sp>
    </p:spTree>
    <p:extLst>
      <p:ext uri="{BB962C8B-B14F-4D97-AF65-F5344CB8AC3E}">
        <p14:creationId xmlns:p14="http://schemas.microsoft.com/office/powerpoint/2010/main" val="2445343251"/>
      </p:ext>
    </p:extLst>
  </p:cSld>
  <p:clrMapOvr>
    <a:masterClrMapping/>
  </p:clrMapOvr>
  <p:transition spd="slow">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Recuento de Costos</a:t>
            </a:r>
            <a:endParaRPr lang="es-NI" dirty="0"/>
          </a:p>
        </p:txBody>
      </p:sp>
      <p:sp>
        <p:nvSpPr>
          <p:cNvPr id="3" name="Marcador de contenido 2"/>
          <p:cNvSpPr>
            <a:spLocks noGrp="1"/>
          </p:cNvSpPr>
          <p:nvPr>
            <p:ph sz="quarter" idx="13"/>
          </p:nvPr>
        </p:nvSpPr>
        <p:spPr/>
        <p:txBody>
          <a:bodyPr>
            <a:normAutofit fontScale="70000" lnSpcReduction="20000"/>
          </a:bodyPr>
          <a:lstStyle/>
          <a:p>
            <a:r>
              <a:rPr lang="es-NI" dirty="0" smtClean="0"/>
              <a:t>Costo acumulado de alimentos = C$83,357.20.</a:t>
            </a:r>
          </a:p>
          <a:p>
            <a:r>
              <a:rPr lang="es-NI" dirty="0" smtClean="0"/>
              <a:t>Costo de vacunas =C$18,580.00</a:t>
            </a:r>
          </a:p>
          <a:p>
            <a:r>
              <a:rPr lang="es-NI" dirty="0" smtClean="0"/>
              <a:t>Costo de Vitaminas =C$3,394.72</a:t>
            </a:r>
          </a:p>
          <a:p>
            <a:r>
              <a:rPr lang="es-NI" dirty="0" smtClean="0"/>
              <a:t>Costo x depreciación = C$370.58 (900 pollos x 7.1610 libras x animal = 6444.90 libras x 0.0575).</a:t>
            </a:r>
          </a:p>
          <a:p>
            <a:r>
              <a:rPr lang="es-NI" dirty="0" smtClean="0"/>
              <a:t>Aclaro acá no están incluidos costos de energía y agua potable porque en algunos casos se utilizan paneles solares y pozos propios de fuentes de agua.</a:t>
            </a:r>
          </a:p>
          <a:p>
            <a:r>
              <a:rPr lang="es-NI" dirty="0" smtClean="0"/>
              <a:t>Costo total = C$105,702.50 /6444.90 libras = </a:t>
            </a:r>
            <a:r>
              <a:rPr lang="es-NI" dirty="0" smtClean="0"/>
              <a:t>C$16.40 la libra producida, </a:t>
            </a:r>
            <a:r>
              <a:rPr lang="es-NI" dirty="0" smtClean="0"/>
              <a:t>aunque algunos productores que tienen arreglos directos con los proveedores de alimentos les compran a C$12.80 la libra por que estos proveedores le descuentan en el precio por quintal.</a:t>
            </a:r>
            <a:endParaRPr lang="es-NI" dirty="0"/>
          </a:p>
        </p:txBody>
      </p:sp>
    </p:spTree>
    <p:extLst>
      <p:ext uri="{BB962C8B-B14F-4D97-AF65-F5344CB8AC3E}">
        <p14:creationId xmlns:p14="http://schemas.microsoft.com/office/powerpoint/2010/main" val="62092156"/>
      </p:ext>
    </p:extLst>
  </p:cSld>
  <p:clrMapOvr>
    <a:masterClrMapping/>
  </p:clrMapOvr>
  <p:transition spd="slow">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NI" dirty="0" smtClean="0"/>
              <a:t>Precios de Venta al publico</a:t>
            </a:r>
            <a:endParaRPr lang="es-NI" dirty="0"/>
          </a:p>
        </p:txBody>
      </p:sp>
      <p:sp>
        <p:nvSpPr>
          <p:cNvPr id="3" name="Marcador de contenido 2"/>
          <p:cNvSpPr>
            <a:spLocks noGrp="1"/>
          </p:cNvSpPr>
          <p:nvPr>
            <p:ph sz="quarter" idx="13"/>
          </p:nvPr>
        </p:nvSpPr>
        <p:spPr/>
        <p:txBody>
          <a:bodyPr>
            <a:normAutofit fontScale="92500" lnSpcReduction="10000"/>
          </a:bodyPr>
          <a:lstStyle/>
          <a:p>
            <a:r>
              <a:rPr lang="es-NI" dirty="0" smtClean="0"/>
              <a:t>Muslo C$ 26.00 la Libra.</a:t>
            </a:r>
          </a:p>
          <a:p>
            <a:r>
              <a:rPr lang="es-NI" dirty="0" smtClean="0"/>
              <a:t>Pierna con muslo C$ 27.00</a:t>
            </a:r>
          </a:p>
          <a:p>
            <a:r>
              <a:rPr lang="es-NI" dirty="0" smtClean="0"/>
              <a:t>Conito C$30.00</a:t>
            </a:r>
          </a:p>
          <a:p>
            <a:r>
              <a:rPr lang="es-NI" dirty="0" smtClean="0"/>
              <a:t>Pechuga C$33.00</a:t>
            </a:r>
          </a:p>
          <a:p>
            <a:r>
              <a:rPr lang="es-NI" dirty="0" smtClean="0"/>
              <a:t>Alitas C$35.00</a:t>
            </a:r>
          </a:p>
          <a:p>
            <a:r>
              <a:rPr lang="es-NI" dirty="0" smtClean="0"/>
              <a:t>Chincaca C$20.00</a:t>
            </a:r>
          </a:p>
          <a:p>
            <a:r>
              <a:rPr lang="es-NI" dirty="0" smtClean="0"/>
              <a:t>Menudo C$ 10.00</a:t>
            </a:r>
            <a:endParaRPr lang="es-NI" dirty="0"/>
          </a:p>
        </p:txBody>
      </p:sp>
    </p:spTree>
    <p:extLst>
      <p:ext uri="{BB962C8B-B14F-4D97-AF65-F5344CB8AC3E}">
        <p14:creationId xmlns:p14="http://schemas.microsoft.com/office/powerpoint/2010/main" val="526057450"/>
      </p:ext>
    </p:extLst>
  </p:cSld>
  <p:clrMapOvr>
    <a:masterClrMapping/>
  </p:clrMapOvr>
  <p:transition spd="slow">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91630"/>
            <a:ext cx="7848871" cy="3024336"/>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4288" y="1563638"/>
            <a:ext cx="1054074" cy="1152128"/>
          </a:xfrm>
          <a:prstGeom prst="rect">
            <a:avLst/>
          </a:prstGeom>
        </p:spPr>
      </p:pic>
    </p:spTree>
    <p:extLst>
      <p:ext uri="{BB962C8B-B14F-4D97-AF65-F5344CB8AC3E}">
        <p14:creationId xmlns:p14="http://schemas.microsoft.com/office/powerpoint/2010/main" val="134848383"/>
      </p:ext>
    </p:extLst>
  </p:cSld>
  <p:clrMapOvr>
    <a:masterClrMapping/>
  </p:clrMapOvr>
  <p:transition spd="slow">
    <p:zo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Presentation">
  <a:themeElements>
    <a:clrScheme name="Personalizado 5">
      <a:dk1>
        <a:sysClr val="windowText" lastClr="000000"/>
      </a:dk1>
      <a:lt1>
        <a:sysClr val="window" lastClr="FFFFFF"/>
      </a:lt1>
      <a:dk2>
        <a:srgbClr val="464646"/>
      </a:dk2>
      <a:lt2>
        <a:srgbClr val="DEF5FA"/>
      </a:lt2>
      <a:accent1>
        <a:srgbClr val="002060"/>
      </a:accent1>
      <a:accent2>
        <a:srgbClr val="0070C0"/>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WidescreenPresentation</Template>
  <TotalTime>0</TotalTime>
  <Words>3115</Words>
  <Application>Microsoft Office PowerPoint</Application>
  <PresentationFormat>Presentación en pantalla (16:9)</PresentationFormat>
  <Paragraphs>377</Paragraphs>
  <Slides>42</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42</vt:i4>
      </vt:variant>
    </vt:vector>
  </HeadingPairs>
  <TitlesOfParts>
    <vt:vector size="49" baseType="lpstr">
      <vt:lpstr>Arial</vt:lpstr>
      <vt:lpstr>Calibri</vt:lpstr>
      <vt:lpstr>Centaur</vt:lpstr>
      <vt:lpstr>Tw Cen MT</vt:lpstr>
      <vt:lpstr>Wingdings</vt:lpstr>
      <vt:lpstr>Wingdings 2</vt:lpstr>
      <vt:lpstr>WidescreenPresentation</vt:lpstr>
      <vt:lpstr>NIC 41 Activos biológicos orientado hacia la explotación avícola</vt:lpstr>
      <vt:lpstr>Conceptos Básicos</vt:lpstr>
      <vt:lpstr>Continuación…</vt:lpstr>
      <vt:lpstr>Pero un producto agrícola es un producto pecuario?</vt:lpstr>
      <vt:lpstr>Como se debería de Clasificar?</vt:lpstr>
      <vt:lpstr>Continuación…</vt:lpstr>
      <vt:lpstr>Explotación Avícola</vt:lpstr>
      <vt:lpstr>Tipos de razas en Nicaragua</vt:lpstr>
      <vt:lpstr>Presentación de PowerPoint</vt:lpstr>
      <vt:lpstr>Presentación de Razas</vt:lpstr>
      <vt:lpstr>Continuación…</vt:lpstr>
      <vt:lpstr>Continuación…</vt:lpstr>
      <vt:lpstr>Tabla de Evolución de consumo x tipo de explotación</vt:lpstr>
      <vt:lpstr> Consumo de crecimiento ponedoras</vt:lpstr>
      <vt:lpstr>Continuación…</vt:lpstr>
      <vt:lpstr>Proceso de los costos</vt:lpstr>
      <vt:lpstr>Continuación…</vt:lpstr>
      <vt:lpstr>Costos y Conversiones</vt:lpstr>
      <vt:lpstr>Logística</vt:lpstr>
      <vt:lpstr>Continuación…</vt:lpstr>
      <vt:lpstr>Costos de alimentación</vt:lpstr>
      <vt:lpstr>Continuación…</vt:lpstr>
      <vt:lpstr>Costos de comederos y Bebederos</vt:lpstr>
      <vt:lpstr>Contabilizando Comederos y Bebederos</vt:lpstr>
      <vt:lpstr>Costos de producción</vt:lpstr>
      <vt:lpstr>Continuación</vt:lpstr>
      <vt:lpstr>Purina de Crecimiento…</vt:lpstr>
      <vt:lpstr>Contabilizando las Operaciones</vt:lpstr>
      <vt:lpstr>Suplementos y Vitaminas…</vt:lpstr>
      <vt:lpstr>Continuación…</vt:lpstr>
      <vt:lpstr>Dosificación de vacuna </vt:lpstr>
      <vt:lpstr>Presentación de PowerPoint</vt:lpstr>
      <vt:lpstr>Contabilizando la compra</vt:lpstr>
      <vt:lpstr>Presentación de PowerPoint</vt:lpstr>
      <vt:lpstr>Liquidación y Calculo Final</vt:lpstr>
      <vt:lpstr>Datos del Lote Final</vt:lpstr>
      <vt:lpstr>Costos x semana de concentrado</vt:lpstr>
      <vt:lpstr>Continuación…</vt:lpstr>
      <vt:lpstr>Costos de vacunas y vitaminas </vt:lpstr>
      <vt:lpstr>Recuento de Costos</vt:lpstr>
      <vt:lpstr>Precios de Venta al publico</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2015-05-18T22:12:42Z</dcterms:created>
  <dcterms:modified xsi:type="dcterms:W3CDTF">2016-08-22T16:20:21Z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3082</vt:i4>
  </property>
  <property fmtid="{D5CDD505-2E9C-101B-9397-08002B2CF9AE}" pid="3" name="_Version">
    <vt:lpwstr>12.0.4518</vt:lpwstr>
  </property>
</Properties>
</file>